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78" r:id="rId4"/>
    <p:sldId id="279" r:id="rId5"/>
    <p:sldId id="258" r:id="rId6"/>
    <p:sldId id="269" r:id="rId7"/>
    <p:sldId id="271" r:id="rId8"/>
    <p:sldId id="268" r:id="rId9"/>
    <p:sldId id="260" r:id="rId10"/>
    <p:sldId id="262" r:id="rId11"/>
    <p:sldId id="263" r:id="rId12"/>
    <p:sldId id="264" r:id="rId13"/>
    <p:sldId id="273" r:id="rId14"/>
    <p:sldId id="265" r:id="rId15"/>
    <p:sldId id="266" r:id="rId16"/>
    <p:sldId id="274" r:id="rId17"/>
    <p:sldId id="272" r:id="rId18"/>
    <p:sldId id="270" r:id="rId19"/>
    <p:sldId id="277" r:id="rId20"/>
    <p:sldId id="276" r:id="rId21"/>
  </p:sldIdLst>
  <p:sldSz cx="9144000" cy="5715000" type="screen16x10"/>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5507" autoAdjust="0"/>
  </p:normalViewPr>
  <p:slideViewPr>
    <p:cSldViewPr>
      <p:cViewPr varScale="1">
        <p:scale>
          <a:sx n="83" d="100"/>
          <a:sy n="83" d="100"/>
        </p:scale>
        <p:origin x="-786" y="-90"/>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NZ"/>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39EEECA0-5774-417C-B893-7BAE928B05C1}" type="datetimeFigureOut">
              <a:rPr lang="en-US"/>
              <a:pPr>
                <a:defRPr/>
              </a:pPr>
              <a:t>3/8/2011</a:t>
            </a:fld>
            <a:endParaRPr lang="en-NZ"/>
          </a:p>
        </p:txBody>
      </p:sp>
      <p:sp>
        <p:nvSpPr>
          <p:cNvPr id="4" name="Slide Image Placeholder 3"/>
          <p:cNvSpPr>
            <a:spLocks noGrp="1" noRot="1" noChangeAspect="1"/>
          </p:cNvSpPr>
          <p:nvPr>
            <p:ph type="sldImg" idx="2"/>
          </p:nvPr>
        </p:nvSpPr>
        <p:spPr>
          <a:xfrm>
            <a:off x="2514600" y="514350"/>
            <a:ext cx="4114800" cy="2571750"/>
          </a:xfrm>
          <a:prstGeom prst="rect">
            <a:avLst/>
          </a:prstGeom>
          <a:noFill/>
          <a:ln w="12700">
            <a:solidFill>
              <a:prstClr val="black"/>
            </a:solidFill>
          </a:ln>
        </p:spPr>
        <p:txBody>
          <a:bodyPr vert="horz" lIns="91440" tIns="45720" rIns="91440" bIns="45720" rtlCol="0" anchor="ctr"/>
          <a:lstStyle/>
          <a:p>
            <a:pPr lvl="0"/>
            <a:endParaRPr lang="en-NZ"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NZ"/>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pPr>
              <a:defRPr/>
            </a:pPr>
            <a:fld id="{E5FDCB15-0E76-4EAC-8018-EAA4C8E7E931}" type="slidenum">
              <a:rPr lang="en-NZ"/>
              <a:pPr>
                <a:defRPr/>
              </a:pPr>
              <a:t>‹#›</a:t>
            </a:fld>
            <a:endParaRPr lang="en-N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6ACCD66B-0830-4E37-85A5-E9D95D1ED9C5}" type="datetimeFigureOut">
              <a:rPr lang="en-US"/>
              <a:pPr>
                <a:defRPr/>
              </a:pPr>
              <a:t>3/8/2011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F645BBBE-EE0E-4079-9C88-241D27E7EA7E}" type="slidenum">
              <a:rPr lang="en-NZ"/>
              <a:pPr>
                <a:defRPr/>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711C37DC-A41A-4704-A78F-7B6DBC8C25C8}" type="datetimeFigureOut">
              <a:rPr lang="en-US"/>
              <a:pPr>
                <a:defRPr/>
              </a:pPr>
              <a:t>3/8/2011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7EACE2A4-4E41-433A-A73C-736F240CEDF0}" type="slidenum">
              <a:rPr lang="en-NZ"/>
              <a:pPr>
                <a:defRPr/>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909FBD05-8DFF-4D11-9DA2-E7F49303473E}" type="datetimeFigureOut">
              <a:rPr lang="en-US"/>
              <a:pPr>
                <a:defRPr/>
              </a:pPr>
              <a:t>3/8/2011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206CF676-C7DD-4EB5-8EF7-CD553C455CC0}" type="slidenum">
              <a:rPr lang="en-NZ"/>
              <a:pPr>
                <a:defRPr/>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201C43D1-0EF3-4D02-8B76-692E197DFA6A}" type="datetimeFigureOut">
              <a:rPr lang="en-US"/>
              <a:pPr>
                <a:defRPr/>
              </a:pPr>
              <a:t>3/8/2011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0FB0BB8E-BD54-494D-AAE2-D4A7171940D1}" type="slidenum">
              <a:rPr lang="en-NZ"/>
              <a:pPr>
                <a:defRPr/>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71188E-4093-4E4A-9A0F-E22733482503}" type="datetimeFigureOut">
              <a:rPr lang="en-US"/>
              <a:pPr>
                <a:defRPr/>
              </a:pPr>
              <a:t>3/8/2011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078278F3-C676-40C9-84B6-53D3B393B62B}" type="slidenum">
              <a:rPr lang="en-NZ"/>
              <a:pPr>
                <a:defRPr/>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3"/>
          <p:cNvSpPr>
            <a:spLocks noGrp="1"/>
          </p:cNvSpPr>
          <p:nvPr>
            <p:ph type="dt" sz="half" idx="10"/>
          </p:nvPr>
        </p:nvSpPr>
        <p:spPr/>
        <p:txBody>
          <a:bodyPr/>
          <a:lstStyle>
            <a:lvl1pPr>
              <a:defRPr/>
            </a:lvl1pPr>
          </a:lstStyle>
          <a:p>
            <a:pPr>
              <a:defRPr/>
            </a:pPr>
            <a:fld id="{101A30C1-3AF9-49AE-848D-5D3558FDAD9B}" type="datetimeFigureOut">
              <a:rPr lang="en-US"/>
              <a:pPr>
                <a:defRPr/>
              </a:pPr>
              <a:t>3/8/2011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1A7964DC-B2DC-480D-B896-FCE519C30673}" type="slidenum">
              <a:rPr lang="en-NZ"/>
              <a:pPr>
                <a:defRPr/>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3"/>
          <p:cNvSpPr>
            <a:spLocks noGrp="1"/>
          </p:cNvSpPr>
          <p:nvPr>
            <p:ph type="dt" sz="half" idx="10"/>
          </p:nvPr>
        </p:nvSpPr>
        <p:spPr/>
        <p:txBody>
          <a:bodyPr/>
          <a:lstStyle>
            <a:lvl1pPr>
              <a:defRPr/>
            </a:lvl1pPr>
          </a:lstStyle>
          <a:p>
            <a:pPr>
              <a:defRPr/>
            </a:pPr>
            <a:fld id="{F51148A6-29FF-4F0F-BB0B-C049EB4FC09E}" type="datetimeFigureOut">
              <a:rPr lang="en-US"/>
              <a:pPr>
                <a:defRPr/>
              </a:pPr>
              <a:t>3/8/2011</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0F10CCE7-DD62-4778-9240-64DD06509D28}" type="slidenum">
              <a:rPr lang="en-NZ"/>
              <a:pPr>
                <a:defRPr/>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4BB7507E-D386-45C6-8F09-B69DCBBEDF09}" type="datetimeFigureOut">
              <a:rPr lang="en-US"/>
              <a:pPr>
                <a:defRPr/>
              </a:pPr>
              <a:t>3/8/2011</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FDD7FAC3-3303-496E-A223-4091BBD83954}" type="slidenum">
              <a:rPr lang="en-NZ"/>
              <a:pPr>
                <a:defRPr/>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4BC85D-5189-4D64-BF56-FD318B985B8E}" type="datetimeFigureOut">
              <a:rPr lang="en-US"/>
              <a:pPr>
                <a:defRPr/>
              </a:pPr>
              <a:t>3/8/2011</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3BDC89A2-0A0F-4CA5-AE81-926C8CC7EE85}" type="slidenum">
              <a:rPr lang="en-NZ"/>
              <a:pPr>
                <a:defRPr/>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0A66A8-4529-40D8-894E-1DCF4E34C552}" type="datetimeFigureOut">
              <a:rPr lang="en-US"/>
              <a:pPr>
                <a:defRPr/>
              </a:pPr>
              <a:t>3/8/2011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6D5437D0-B3DC-4863-868D-A9DCBBD8256A}" type="slidenum">
              <a:rPr lang="en-NZ"/>
              <a:pPr>
                <a:defRPr/>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D6D8C4-EA29-4F14-B379-DEB81E091FED}" type="datetimeFigureOut">
              <a:rPr lang="en-US"/>
              <a:pPr>
                <a:defRPr/>
              </a:pPr>
              <a:t>3/8/2011</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BDB018DE-4B81-48EA-AF65-679FC7BA1F5E}" type="slidenum">
              <a:rPr lang="en-NZ"/>
              <a:pPr>
                <a:defRPr/>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6"/>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NZ" smtClean="0"/>
          </a:p>
        </p:txBody>
      </p:sp>
      <p:sp>
        <p:nvSpPr>
          <p:cNvPr id="1027" name="Text Placeholder 2"/>
          <p:cNvSpPr>
            <a:spLocks noGrp="1"/>
          </p:cNvSpPr>
          <p:nvPr>
            <p:ph type="body" idx="1"/>
          </p:nvPr>
        </p:nvSpPr>
        <p:spPr bwMode="auto">
          <a:xfrm>
            <a:off x="457200" y="1333501"/>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smtClean="0"/>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2886D6A-68E8-4288-8244-856BA46AF0B5}" type="datetimeFigureOut">
              <a:rPr lang="en-US"/>
              <a:pPr>
                <a:defRPr/>
              </a:pPr>
              <a:t>3/8/2011</a:t>
            </a:fld>
            <a:endParaRPr lang="en-NZ"/>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NZ"/>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7A88D85-C660-4756-A939-2FF245DD54FA}"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b="1" dirty="0" smtClean="0">
                <a:solidFill>
                  <a:srgbClr val="0070C0"/>
                </a:solidFill>
              </a:rPr>
              <a:t>Introducing and Honouring Our Ancestors</a:t>
            </a:r>
            <a:endParaRPr lang="en-NZ" b="1" dirty="0">
              <a:solidFill>
                <a:srgbClr val="0070C0"/>
              </a:solidFill>
            </a:endParaRPr>
          </a:p>
        </p:txBody>
      </p:sp>
      <p:sp>
        <p:nvSpPr>
          <p:cNvPr id="3" name="Subtitle 2"/>
          <p:cNvSpPr>
            <a:spLocks noGrp="1"/>
          </p:cNvSpPr>
          <p:nvPr>
            <p:ph type="subTitle" idx="1"/>
          </p:nvPr>
        </p:nvSpPr>
        <p:spPr/>
        <p:txBody>
          <a:bodyPr/>
          <a:lstStyle/>
          <a:p>
            <a:r>
              <a:rPr lang="en-NZ" dirty="0" smtClean="0">
                <a:solidFill>
                  <a:srgbClr val="0070C0"/>
                </a:solidFill>
              </a:rPr>
              <a:t>Macpherson Family Reunion </a:t>
            </a:r>
          </a:p>
          <a:p>
            <a:r>
              <a:rPr lang="en-NZ" dirty="0" smtClean="0">
                <a:solidFill>
                  <a:srgbClr val="0070C0"/>
                </a:solidFill>
              </a:rPr>
              <a:t>25-27 February 2011</a:t>
            </a:r>
            <a:endParaRPr lang="en-NZ"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800" b="1" dirty="0" err="1" smtClean="0">
                <a:solidFill>
                  <a:srgbClr val="0070C0"/>
                </a:solidFill>
              </a:rPr>
              <a:t>Dollie</a:t>
            </a:r>
            <a:r>
              <a:rPr lang="en-NZ" sz="2800" b="1" dirty="0" smtClean="0">
                <a:solidFill>
                  <a:srgbClr val="0070C0"/>
                </a:solidFill>
              </a:rPr>
              <a:t> and Charlie </a:t>
            </a:r>
            <a:r>
              <a:rPr lang="en-NZ" sz="2800" b="1" dirty="0" err="1" smtClean="0">
                <a:solidFill>
                  <a:srgbClr val="0070C0"/>
                </a:solidFill>
              </a:rPr>
              <a:t>Hohaia</a:t>
            </a:r>
            <a:r>
              <a:rPr lang="en-NZ" sz="2800" b="1" dirty="0" smtClean="0">
                <a:solidFill>
                  <a:srgbClr val="0070C0"/>
                </a:solidFill>
              </a:rPr>
              <a:t> m. - 1988 </a:t>
            </a:r>
            <a:endParaRPr lang="en-NZ" sz="2800" b="1" dirty="0"/>
          </a:p>
        </p:txBody>
      </p:sp>
      <p:pic>
        <p:nvPicPr>
          <p:cNvPr id="3" name="Picture 2" descr="Charlie H Sam Shepheard 1943.jpg"/>
          <p:cNvPicPr>
            <a:picLocks noChangeAspect="1"/>
          </p:cNvPicPr>
          <p:nvPr/>
        </p:nvPicPr>
        <p:blipFill>
          <a:blip r:embed="rId2" cstate="print"/>
          <a:srcRect r="4348"/>
          <a:stretch>
            <a:fillRect/>
          </a:stretch>
        </p:blipFill>
        <p:spPr>
          <a:xfrm>
            <a:off x="467544" y="3037521"/>
            <a:ext cx="3168352" cy="1992986"/>
          </a:xfrm>
          <a:prstGeom prst="rect">
            <a:avLst/>
          </a:prstGeom>
          <a:ln w="3175">
            <a:solidFill>
              <a:schemeClr val="tx1"/>
            </a:solidFill>
          </a:ln>
        </p:spPr>
      </p:pic>
      <p:pic>
        <p:nvPicPr>
          <p:cNvPr id="4" name="Picture 3" descr="Charlie Dolly 1968.JPG"/>
          <p:cNvPicPr>
            <a:picLocks noChangeAspect="1"/>
          </p:cNvPicPr>
          <p:nvPr/>
        </p:nvPicPr>
        <p:blipFill>
          <a:blip r:embed="rId3" cstate="print"/>
          <a:stretch>
            <a:fillRect/>
          </a:stretch>
        </p:blipFill>
        <p:spPr>
          <a:xfrm>
            <a:off x="467544" y="997294"/>
            <a:ext cx="3168352" cy="1980792"/>
          </a:xfrm>
          <a:prstGeom prst="rect">
            <a:avLst/>
          </a:prstGeom>
          <a:ln w="3175">
            <a:solidFill>
              <a:schemeClr val="tx1"/>
            </a:solidFill>
          </a:ln>
        </p:spPr>
      </p:pic>
      <p:pic>
        <p:nvPicPr>
          <p:cNvPr id="6" name="Picture 5" descr="Uncle Noble - Army.jpg"/>
          <p:cNvPicPr>
            <a:picLocks noChangeAspect="1"/>
          </p:cNvPicPr>
          <p:nvPr/>
        </p:nvPicPr>
        <p:blipFill>
          <a:blip r:embed="rId4" cstate="print"/>
          <a:stretch>
            <a:fillRect/>
          </a:stretch>
        </p:blipFill>
        <p:spPr>
          <a:xfrm>
            <a:off x="6925182" y="997293"/>
            <a:ext cx="1720091" cy="2340260"/>
          </a:xfrm>
          <a:prstGeom prst="rect">
            <a:avLst/>
          </a:prstGeom>
          <a:ln w="3175">
            <a:solidFill>
              <a:schemeClr val="tx1"/>
            </a:solidFill>
          </a:ln>
        </p:spPr>
      </p:pic>
      <p:pic>
        <p:nvPicPr>
          <p:cNvPr id="7" name="Picture 6" descr="Maurice and Rauna approx 1954.jpg"/>
          <p:cNvPicPr>
            <a:picLocks noChangeAspect="1"/>
          </p:cNvPicPr>
          <p:nvPr/>
        </p:nvPicPr>
        <p:blipFill>
          <a:blip r:embed="rId5" cstate="print"/>
          <a:stretch>
            <a:fillRect/>
          </a:stretch>
        </p:blipFill>
        <p:spPr>
          <a:xfrm>
            <a:off x="3707904" y="3397561"/>
            <a:ext cx="2304256" cy="1329379"/>
          </a:xfrm>
          <a:prstGeom prst="rect">
            <a:avLst/>
          </a:prstGeom>
          <a:ln w="3175">
            <a:solidFill>
              <a:schemeClr val="tx1"/>
            </a:solidFill>
          </a:ln>
        </p:spPr>
      </p:pic>
      <p:pic>
        <p:nvPicPr>
          <p:cNvPr id="8" name="Picture 7" descr="Nana Dolly.jpg"/>
          <p:cNvPicPr>
            <a:picLocks noChangeAspect="1"/>
          </p:cNvPicPr>
          <p:nvPr/>
        </p:nvPicPr>
        <p:blipFill>
          <a:blip r:embed="rId6" cstate="print"/>
          <a:stretch>
            <a:fillRect/>
          </a:stretch>
        </p:blipFill>
        <p:spPr>
          <a:xfrm>
            <a:off x="3707906" y="1357333"/>
            <a:ext cx="3150123" cy="1620180"/>
          </a:xfrm>
          <a:prstGeom prst="rect">
            <a:avLst/>
          </a:prstGeom>
          <a:ln w="3175">
            <a:solidFill>
              <a:schemeClr val="accent1"/>
            </a:solidFill>
          </a:ln>
        </p:spPr>
      </p:pic>
      <p:pic>
        <p:nvPicPr>
          <p:cNvPr id="9" name="Picture 8" descr="Kathy and Maurice Hohaia. Dolly's son and wife.jpg"/>
          <p:cNvPicPr>
            <a:picLocks noChangeAspect="1"/>
          </p:cNvPicPr>
          <p:nvPr/>
        </p:nvPicPr>
        <p:blipFill>
          <a:blip r:embed="rId7" cstate="print"/>
          <a:stretch>
            <a:fillRect/>
          </a:stretch>
        </p:blipFill>
        <p:spPr>
          <a:xfrm>
            <a:off x="6084168" y="3397560"/>
            <a:ext cx="2736304" cy="16175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8435280" cy="1296143"/>
          </a:xfrm>
        </p:spPr>
        <p:txBody>
          <a:bodyPr/>
          <a:lstStyle/>
          <a:p>
            <a:pPr lvl="1" algn="r"/>
            <a:r>
              <a:rPr lang="en-NZ" sz="2800" b="1" kern="1200" dirty="0" smtClean="0">
                <a:solidFill>
                  <a:srgbClr val="0070C0"/>
                </a:solidFill>
                <a:latin typeface="+mj-lt"/>
                <a:ea typeface="+mj-ea"/>
                <a:cs typeface="+mj-cs"/>
              </a:rPr>
              <a:t>Alec and </a:t>
            </a:r>
            <a:r>
              <a:rPr lang="en-NZ" sz="2800" b="1" kern="1200" dirty="0" err="1" smtClean="0">
                <a:solidFill>
                  <a:srgbClr val="0070C0"/>
                </a:solidFill>
                <a:latin typeface="+mj-lt"/>
                <a:ea typeface="+mj-ea"/>
                <a:cs typeface="+mj-cs"/>
              </a:rPr>
              <a:t>Bub</a:t>
            </a:r>
            <a:r>
              <a:rPr lang="en-NZ" sz="2800" b="1" kern="1200" dirty="0" smtClean="0">
                <a:solidFill>
                  <a:srgbClr val="0070C0"/>
                </a:solidFill>
                <a:latin typeface="+mj-lt"/>
                <a:ea typeface="+mj-ea"/>
                <a:cs typeface="+mj-cs"/>
              </a:rPr>
              <a:t> McPherson </a:t>
            </a:r>
            <a:br>
              <a:rPr lang="en-NZ" sz="2800" b="1" kern="1200" dirty="0" smtClean="0">
                <a:solidFill>
                  <a:srgbClr val="0070C0"/>
                </a:solidFill>
                <a:latin typeface="+mj-lt"/>
                <a:ea typeface="+mj-ea"/>
                <a:cs typeface="+mj-cs"/>
              </a:rPr>
            </a:br>
            <a:r>
              <a:rPr lang="en-NZ" sz="2800" b="1" kern="1200" dirty="0" smtClean="0">
                <a:solidFill>
                  <a:srgbClr val="0070C0"/>
                </a:solidFill>
                <a:latin typeface="+mj-lt"/>
                <a:ea typeface="+mj-ea"/>
                <a:cs typeface="+mj-cs"/>
              </a:rPr>
              <a:t>m. 1936-1973, </a:t>
            </a:r>
            <a:br>
              <a:rPr lang="en-NZ" sz="2800" b="1" kern="1200" dirty="0" smtClean="0">
                <a:solidFill>
                  <a:srgbClr val="0070C0"/>
                </a:solidFill>
                <a:latin typeface="+mj-lt"/>
                <a:ea typeface="+mj-ea"/>
                <a:cs typeface="+mj-cs"/>
              </a:rPr>
            </a:br>
            <a:r>
              <a:rPr lang="en-NZ" sz="2800" b="1" kern="1200" dirty="0" smtClean="0">
                <a:solidFill>
                  <a:srgbClr val="0070C0"/>
                </a:solidFill>
                <a:latin typeface="+mj-lt"/>
                <a:ea typeface="+mj-ea"/>
                <a:cs typeface="+mj-cs"/>
              </a:rPr>
              <a:t>8 </a:t>
            </a:r>
            <a:r>
              <a:rPr lang="en-NZ" sz="2800" b="1" kern="1200" dirty="0" err="1" smtClean="0">
                <a:solidFill>
                  <a:srgbClr val="0070C0"/>
                </a:solidFill>
                <a:latin typeface="+mj-lt"/>
                <a:ea typeface="+mj-ea"/>
                <a:cs typeface="+mj-cs"/>
              </a:rPr>
              <a:t>chn</a:t>
            </a:r>
            <a:r>
              <a:rPr lang="en-NZ" sz="2800" b="1" kern="1200" dirty="0" smtClean="0">
                <a:solidFill>
                  <a:srgbClr val="0070C0"/>
                </a:solidFill>
                <a:latin typeface="+mj-lt"/>
                <a:ea typeface="+mj-ea"/>
                <a:cs typeface="+mj-cs"/>
              </a:rPr>
              <a:t>, 36 </a:t>
            </a:r>
            <a:r>
              <a:rPr lang="en-NZ" sz="2800" b="1" kern="1200" dirty="0" err="1" smtClean="0">
                <a:solidFill>
                  <a:srgbClr val="0070C0"/>
                </a:solidFill>
                <a:latin typeface="+mj-lt"/>
                <a:ea typeface="+mj-ea"/>
                <a:cs typeface="+mj-cs"/>
              </a:rPr>
              <a:t>mokopuna</a:t>
            </a:r>
            <a:endParaRPr lang="en-NZ" sz="2800" b="1" kern="1200" dirty="0" smtClean="0">
              <a:solidFill>
                <a:srgbClr val="0070C0"/>
              </a:solidFill>
              <a:latin typeface="+mj-lt"/>
              <a:ea typeface="+mj-ea"/>
              <a:cs typeface="+mj-cs"/>
            </a:endParaRPr>
          </a:p>
        </p:txBody>
      </p:sp>
      <p:pic>
        <p:nvPicPr>
          <p:cNvPr id="6" name="Picture 5" descr="Alec McPherson's Family Page 1.jpg"/>
          <p:cNvPicPr>
            <a:picLocks noChangeAspect="1"/>
          </p:cNvPicPr>
          <p:nvPr/>
        </p:nvPicPr>
        <p:blipFill>
          <a:blip r:embed="rId2" cstate="print"/>
          <a:srcRect l="13313" t="9051" r="33695" b="65749"/>
          <a:stretch>
            <a:fillRect/>
          </a:stretch>
        </p:blipFill>
        <p:spPr>
          <a:xfrm>
            <a:off x="3851920" y="3001516"/>
            <a:ext cx="4707523" cy="2414114"/>
          </a:xfrm>
          <a:prstGeom prst="rect">
            <a:avLst/>
          </a:prstGeom>
          <a:ln w="3175">
            <a:solidFill>
              <a:schemeClr val="tx1"/>
            </a:solidFill>
          </a:ln>
        </p:spPr>
      </p:pic>
      <p:pic>
        <p:nvPicPr>
          <p:cNvPr id="7" name="Picture 6" descr="Alec McPherson marries Sarah Berghan.jpg"/>
          <p:cNvPicPr>
            <a:picLocks noChangeAspect="1"/>
          </p:cNvPicPr>
          <p:nvPr/>
        </p:nvPicPr>
        <p:blipFill>
          <a:blip r:embed="rId3" cstate="print"/>
          <a:srcRect l="14493" t="9252" r="13038" b="10033"/>
          <a:stretch>
            <a:fillRect/>
          </a:stretch>
        </p:blipFill>
        <p:spPr>
          <a:xfrm>
            <a:off x="539552" y="337220"/>
            <a:ext cx="2193820" cy="2952328"/>
          </a:xfrm>
          <a:prstGeom prst="rect">
            <a:avLst/>
          </a:prstGeom>
          <a:ln w="3175">
            <a:solidFill>
              <a:schemeClr val="tx1"/>
            </a:solidFill>
          </a:ln>
        </p:spPr>
      </p:pic>
      <p:pic>
        <p:nvPicPr>
          <p:cNvPr id="8" name="Picture 7" descr="Sarah and Alec McPherson.jpg"/>
          <p:cNvPicPr>
            <a:picLocks noChangeAspect="1"/>
          </p:cNvPicPr>
          <p:nvPr/>
        </p:nvPicPr>
        <p:blipFill>
          <a:blip r:embed="rId4" cstate="print"/>
          <a:srcRect l="7534" t="13347" r="7089" b="10015"/>
          <a:stretch>
            <a:fillRect/>
          </a:stretch>
        </p:blipFill>
        <p:spPr>
          <a:xfrm>
            <a:off x="430553" y="3505572"/>
            <a:ext cx="3133335" cy="1572175"/>
          </a:xfrm>
          <a:prstGeom prst="rect">
            <a:avLst/>
          </a:prstGeom>
          <a:ln w="3175">
            <a:solidFill>
              <a:schemeClr val="tx1"/>
            </a:solidFill>
          </a:ln>
        </p:spPr>
      </p:pic>
      <p:pic>
        <p:nvPicPr>
          <p:cNvPr id="9" name="Picture 8" descr="Alec McPherson's Family Page 1.jpg"/>
          <p:cNvPicPr>
            <a:picLocks noChangeAspect="1"/>
          </p:cNvPicPr>
          <p:nvPr/>
        </p:nvPicPr>
        <p:blipFill>
          <a:blip r:embed="rId5" cstate="print"/>
          <a:srcRect l="75934" t="15350" r="13312" b="64700"/>
          <a:stretch>
            <a:fillRect/>
          </a:stretch>
        </p:blipFill>
        <p:spPr>
          <a:xfrm>
            <a:off x="3203848" y="337220"/>
            <a:ext cx="1224136" cy="2449008"/>
          </a:xfrm>
          <a:prstGeom prst="rect">
            <a:avLst/>
          </a:prstGeom>
          <a:ln w="3175">
            <a:solidFill>
              <a:schemeClr val="tx1"/>
            </a:solidFill>
          </a:ln>
        </p:spPr>
      </p:pic>
      <p:pic>
        <p:nvPicPr>
          <p:cNvPr id="10" name="Picture 9" descr="Alec McPherson's Family Page 2.jpg"/>
          <p:cNvPicPr>
            <a:picLocks noChangeAspect="1"/>
          </p:cNvPicPr>
          <p:nvPr/>
        </p:nvPicPr>
        <p:blipFill>
          <a:blip r:embed="rId6" cstate="print"/>
          <a:srcRect l="55435" t="6951" r="7877" b="76249"/>
          <a:stretch>
            <a:fillRect/>
          </a:stretch>
        </p:blipFill>
        <p:spPr>
          <a:xfrm>
            <a:off x="5724128" y="1561356"/>
            <a:ext cx="2592288" cy="1280142"/>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4"/>
            <a:ext cx="8229600" cy="1188476"/>
          </a:xfrm>
        </p:spPr>
        <p:txBody>
          <a:bodyPr/>
          <a:lstStyle/>
          <a:p>
            <a:pPr lvl="1" algn="r"/>
            <a:r>
              <a:rPr lang="en-NZ" sz="1600" dirty="0" smtClean="0">
                <a:solidFill>
                  <a:srgbClr val="0070C0"/>
                </a:solidFill>
              </a:rPr>
              <a:t/>
            </a:r>
            <a:br>
              <a:rPr lang="en-NZ" sz="1600" dirty="0" smtClean="0">
                <a:solidFill>
                  <a:srgbClr val="0070C0"/>
                </a:solidFill>
              </a:rPr>
            </a:br>
            <a:r>
              <a:rPr lang="en-NZ" sz="1600" dirty="0" smtClean="0">
                <a:solidFill>
                  <a:srgbClr val="0070C0"/>
                </a:solidFill>
              </a:rPr>
              <a:t/>
            </a:r>
            <a:br>
              <a:rPr lang="en-NZ" sz="1600" dirty="0" smtClean="0">
                <a:solidFill>
                  <a:srgbClr val="0070C0"/>
                </a:solidFill>
              </a:rPr>
            </a:br>
            <a:r>
              <a:rPr lang="en-NZ" sz="1600" dirty="0" smtClean="0">
                <a:solidFill>
                  <a:srgbClr val="0070C0"/>
                </a:solidFill>
              </a:rPr>
              <a:t/>
            </a:r>
            <a:br>
              <a:rPr lang="en-NZ" sz="1600" dirty="0" smtClean="0">
                <a:solidFill>
                  <a:srgbClr val="0070C0"/>
                </a:solidFill>
              </a:rPr>
            </a:br>
            <a:r>
              <a:rPr lang="en-NZ" sz="1600" dirty="0" smtClean="0">
                <a:solidFill>
                  <a:srgbClr val="0070C0"/>
                </a:solidFill>
              </a:rPr>
              <a:t/>
            </a:r>
            <a:br>
              <a:rPr lang="en-NZ" sz="1600" dirty="0" smtClean="0">
                <a:solidFill>
                  <a:srgbClr val="0070C0"/>
                </a:solidFill>
              </a:rPr>
            </a:br>
            <a:r>
              <a:rPr lang="en-NZ" sz="1600" b="1" kern="1200" dirty="0" smtClean="0">
                <a:solidFill>
                  <a:srgbClr val="0070C0"/>
                </a:solidFill>
              </a:rPr>
              <a:t> </a:t>
            </a:r>
            <a:br>
              <a:rPr lang="en-NZ" sz="1600" b="1" kern="1200" dirty="0" smtClean="0">
                <a:solidFill>
                  <a:srgbClr val="0070C0"/>
                </a:solidFill>
              </a:rPr>
            </a:br>
            <a:r>
              <a:rPr lang="en-NZ" sz="2800" b="1" kern="1200" dirty="0" smtClean="0">
                <a:solidFill>
                  <a:srgbClr val="0070C0"/>
                </a:solidFill>
                <a:latin typeface="+mj-lt"/>
                <a:ea typeface="+mj-ea"/>
                <a:cs typeface="+mj-cs"/>
              </a:rPr>
              <a:t>Kath and Ian Macnee</a:t>
            </a:r>
            <a:br>
              <a:rPr lang="en-NZ" sz="2800" b="1" kern="1200" dirty="0" smtClean="0">
                <a:solidFill>
                  <a:srgbClr val="0070C0"/>
                </a:solidFill>
                <a:latin typeface="+mj-lt"/>
                <a:ea typeface="+mj-ea"/>
                <a:cs typeface="+mj-cs"/>
              </a:rPr>
            </a:br>
            <a:r>
              <a:rPr lang="en-NZ" sz="2800" b="1" kern="1200" dirty="0" smtClean="0">
                <a:solidFill>
                  <a:srgbClr val="0070C0"/>
                </a:solidFill>
                <a:latin typeface="+mj-lt"/>
                <a:ea typeface="+mj-ea"/>
                <a:cs typeface="+mj-cs"/>
              </a:rPr>
              <a:t>5 </a:t>
            </a:r>
            <a:r>
              <a:rPr lang="en-NZ" sz="2800" b="1" kern="1200" dirty="0" err="1" smtClean="0">
                <a:solidFill>
                  <a:srgbClr val="0070C0"/>
                </a:solidFill>
                <a:latin typeface="+mj-lt"/>
                <a:ea typeface="+mj-ea"/>
                <a:cs typeface="+mj-cs"/>
              </a:rPr>
              <a:t>chn</a:t>
            </a:r>
            <a:r>
              <a:rPr lang="en-NZ" sz="2800" b="1" kern="1200" dirty="0" smtClean="0">
                <a:solidFill>
                  <a:srgbClr val="0070C0"/>
                </a:solidFill>
                <a:latin typeface="+mj-lt"/>
                <a:ea typeface="+mj-ea"/>
                <a:cs typeface="+mj-cs"/>
              </a:rPr>
              <a:t>, 9 </a:t>
            </a:r>
            <a:r>
              <a:rPr lang="en-NZ" sz="2800" b="1" kern="1200" dirty="0" err="1" smtClean="0">
                <a:solidFill>
                  <a:srgbClr val="0070C0"/>
                </a:solidFill>
                <a:latin typeface="+mj-lt"/>
                <a:ea typeface="+mj-ea"/>
                <a:cs typeface="+mj-cs"/>
              </a:rPr>
              <a:t>mokopuna</a:t>
            </a:r>
            <a:r>
              <a:rPr lang="en-NZ" sz="2800" b="1" kern="1200" dirty="0" smtClean="0">
                <a:solidFill>
                  <a:srgbClr val="0070C0"/>
                </a:solidFill>
                <a:latin typeface="+mj-lt"/>
                <a:ea typeface="+mj-ea"/>
                <a:cs typeface="+mj-cs"/>
              </a:rPr>
              <a:t/>
            </a:r>
            <a:br>
              <a:rPr lang="en-NZ" sz="2800" b="1" kern="1200" dirty="0" smtClean="0">
                <a:solidFill>
                  <a:srgbClr val="0070C0"/>
                </a:solidFill>
                <a:latin typeface="+mj-lt"/>
                <a:ea typeface="+mj-ea"/>
                <a:cs typeface="+mj-cs"/>
              </a:rPr>
            </a:br>
            <a:r>
              <a:rPr lang="en-NZ" sz="2800" b="1" kern="1200" dirty="0" smtClean="0">
                <a:solidFill>
                  <a:srgbClr val="0070C0"/>
                </a:solidFill>
                <a:latin typeface="+mj-lt"/>
                <a:ea typeface="+mj-ea"/>
                <a:cs typeface="+mj-cs"/>
              </a:rPr>
              <a:t>Noble Hohaia</a:t>
            </a:r>
            <a:r>
              <a:rPr lang="en-NZ" sz="1600" dirty="0" smtClean="0">
                <a:solidFill>
                  <a:srgbClr val="0070C0"/>
                </a:solidFill>
              </a:rPr>
              <a:t/>
            </a:r>
            <a:br>
              <a:rPr lang="en-NZ" sz="1600" dirty="0" smtClean="0">
                <a:solidFill>
                  <a:srgbClr val="0070C0"/>
                </a:solidFill>
              </a:rPr>
            </a:br>
            <a:endParaRPr lang="en-NZ" dirty="0"/>
          </a:p>
        </p:txBody>
      </p:sp>
      <p:pic>
        <p:nvPicPr>
          <p:cNvPr id="3" name="Picture 2" descr="Beala 22 Aug 1954.jpg"/>
          <p:cNvPicPr>
            <a:picLocks noChangeAspect="1"/>
          </p:cNvPicPr>
          <p:nvPr/>
        </p:nvPicPr>
        <p:blipFill>
          <a:blip r:embed="rId2" cstate="print"/>
          <a:srcRect r="4036" b="2083"/>
          <a:stretch>
            <a:fillRect/>
          </a:stretch>
        </p:blipFill>
        <p:spPr>
          <a:xfrm>
            <a:off x="1403648" y="3289548"/>
            <a:ext cx="1800199" cy="2073759"/>
          </a:xfrm>
          <a:prstGeom prst="rect">
            <a:avLst/>
          </a:prstGeom>
          <a:ln w="3175">
            <a:solidFill>
              <a:schemeClr val="tx1"/>
            </a:solidFill>
          </a:ln>
        </p:spPr>
      </p:pic>
      <p:pic>
        <p:nvPicPr>
          <p:cNvPr id="4" name="Picture 3" descr="Michael Ian Terr Glen Moana Kath Donna 2000.jpg"/>
          <p:cNvPicPr>
            <a:picLocks noChangeAspect="1"/>
          </p:cNvPicPr>
          <p:nvPr/>
        </p:nvPicPr>
        <p:blipFill>
          <a:blip r:embed="rId3" cstate="print"/>
          <a:srcRect l="4510" t="5901" r="5308" b="5901"/>
          <a:stretch>
            <a:fillRect/>
          </a:stretch>
        </p:blipFill>
        <p:spPr>
          <a:xfrm>
            <a:off x="4067944" y="2497460"/>
            <a:ext cx="4704521" cy="2914306"/>
          </a:xfrm>
          <a:prstGeom prst="rect">
            <a:avLst/>
          </a:prstGeom>
        </p:spPr>
      </p:pic>
      <p:pic>
        <p:nvPicPr>
          <p:cNvPr id="5" name="Picture 4" descr="Bootu Rebecca McPherson (Wife of Francis McPherson) and Beala copy.jpg"/>
          <p:cNvPicPr>
            <a:picLocks noChangeAspect="1"/>
          </p:cNvPicPr>
          <p:nvPr/>
        </p:nvPicPr>
        <p:blipFill>
          <a:blip r:embed="rId4" cstate="print"/>
          <a:srcRect l="9355" t="6683" r="9355" b="6683"/>
          <a:stretch>
            <a:fillRect/>
          </a:stretch>
        </p:blipFill>
        <p:spPr>
          <a:xfrm>
            <a:off x="827584" y="265212"/>
            <a:ext cx="2160240" cy="2925326"/>
          </a:xfrm>
          <a:prstGeom prst="rect">
            <a:avLst/>
          </a:prstGeom>
          <a:ln w="3175">
            <a:solidFill>
              <a:schemeClr val="tx1"/>
            </a:solidFill>
          </a:ln>
        </p:spPr>
      </p:pic>
      <p:pic>
        <p:nvPicPr>
          <p:cNvPr id="6" name="Picture 5" descr="Uncle Noble - Army.jpg"/>
          <p:cNvPicPr>
            <a:picLocks noChangeAspect="1"/>
          </p:cNvPicPr>
          <p:nvPr/>
        </p:nvPicPr>
        <p:blipFill>
          <a:blip r:embed="rId5" cstate="print"/>
          <a:srcRect b="43590"/>
          <a:stretch>
            <a:fillRect/>
          </a:stretch>
        </p:blipFill>
        <p:spPr>
          <a:xfrm>
            <a:off x="3090517" y="481236"/>
            <a:ext cx="2345579" cy="1800200"/>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4"/>
            <a:ext cx="8229600" cy="648416"/>
          </a:xfrm>
        </p:spPr>
        <p:txBody>
          <a:bodyPr/>
          <a:lstStyle/>
          <a:p>
            <a:r>
              <a:rPr lang="en-NZ" sz="3200" b="1" dirty="0" smtClean="0">
                <a:solidFill>
                  <a:srgbClr val="0070C0"/>
                </a:solidFill>
              </a:rPr>
              <a:t>Alfred Sinclair Macpherson, 1895-1968</a:t>
            </a:r>
          </a:p>
        </p:txBody>
      </p:sp>
      <p:pic>
        <p:nvPicPr>
          <p:cNvPr id="4099" name="Picture 3" descr="Alfred1914"/>
          <p:cNvPicPr>
            <a:picLocks noChangeAspect="1" noChangeArrowheads="1"/>
          </p:cNvPicPr>
          <p:nvPr/>
        </p:nvPicPr>
        <p:blipFill>
          <a:blip r:embed="rId2" cstate="print"/>
          <a:srcRect t="2554" r="8805" b="2947"/>
          <a:stretch>
            <a:fillRect/>
          </a:stretch>
        </p:blipFill>
        <p:spPr bwMode="auto">
          <a:xfrm>
            <a:off x="827584" y="3097527"/>
            <a:ext cx="1656184" cy="2220247"/>
          </a:xfrm>
          <a:prstGeom prst="rect">
            <a:avLst/>
          </a:prstGeom>
          <a:noFill/>
          <a:ln w="6350">
            <a:solidFill>
              <a:srgbClr val="000000"/>
            </a:solidFill>
            <a:miter lim="800000"/>
            <a:headEnd/>
            <a:tailEnd/>
          </a:ln>
          <a:effectLst/>
        </p:spPr>
      </p:pic>
      <p:pic>
        <p:nvPicPr>
          <p:cNvPr id="4102" name="Picture 6" descr="Glenholme2"/>
          <p:cNvPicPr>
            <a:picLocks noChangeAspect="1" noChangeArrowheads="1"/>
          </p:cNvPicPr>
          <p:nvPr/>
        </p:nvPicPr>
        <p:blipFill>
          <a:blip r:embed="rId3" cstate="print"/>
          <a:srcRect l="7692"/>
          <a:stretch>
            <a:fillRect/>
          </a:stretch>
        </p:blipFill>
        <p:spPr bwMode="auto">
          <a:xfrm>
            <a:off x="2699792" y="937287"/>
            <a:ext cx="1728192" cy="1938028"/>
          </a:xfrm>
          <a:prstGeom prst="rect">
            <a:avLst/>
          </a:prstGeom>
          <a:noFill/>
          <a:ln w="3175">
            <a:solidFill>
              <a:schemeClr val="tx1"/>
            </a:solidFill>
            <a:miter lim="800000"/>
            <a:headEnd/>
            <a:tailEnd/>
          </a:ln>
        </p:spPr>
      </p:pic>
      <p:pic>
        <p:nvPicPr>
          <p:cNvPr id="4103" name="Picture 7" descr="Sara Brown Walker"/>
          <p:cNvPicPr>
            <a:picLocks noChangeAspect="1" noChangeArrowheads="1"/>
          </p:cNvPicPr>
          <p:nvPr/>
        </p:nvPicPr>
        <p:blipFill>
          <a:blip r:embed="rId4" cstate="print"/>
          <a:srcRect l="17398" t="6619" r="17711" b="13943"/>
          <a:stretch>
            <a:fillRect/>
          </a:stretch>
        </p:blipFill>
        <p:spPr bwMode="auto">
          <a:xfrm>
            <a:off x="827586" y="937287"/>
            <a:ext cx="1689001" cy="1920213"/>
          </a:xfrm>
          <a:prstGeom prst="rect">
            <a:avLst/>
          </a:prstGeom>
          <a:noFill/>
          <a:ln w="6350">
            <a:solidFill>
              <a:srgbClr val="000000"/>
            </a:solidFill>
            <a:miter lim="800000"/>
            <a:headEnd/>
            <a:tailEnd/>
          </a:ln>
          <a:effectLst/>
        </p:spPr>
      </p:pic>
      <p:pic>
        <p:nvPicPr>
          <p:cNvPr id="4104" name="Picture 8" descr="Marys 21st Father Peggy Mojey Mary Peggy Bob Eileen Uncle Wiill Jean Aunty Tye Mother Aunty Mary"/>
          <p:cNvPicPr>
            <a:picLocks noChangeAspect="1" noChangeArrowheads="1"/>
          </p:cNvPicPr>
          <p:nvPr/>
        </p:nvPicPr>
        <p:blipFill>
          <a:blip r:embed="rId5" cstate="print"/>
          <a:srcRect/>
          <a:stretch>
            <a:fillRect/>
          </a:stretch>
        </p:blipFill>
        <p:spPr bwMode="auto">
          <a:xfrm>
            <a:off x="4788024" y="937287"/>
            <a:ext cx="3654370" cy="1920213"/>
          </a:xfrm>
          <a:prstGeom prst="rect">
            <a:avLst/>
          </a:prstGeom>
          <a:noFill/>
          <a:ln w="6350">
            <a:solidFill>
              <a:srgbClr val="000000"/>
            </a:solidFill>
            <a:miter lim="800000"/>
            <a:headEnd/>
            <a:tailEnd/>
          </a:ln>
          <a:effectLst/>
        </p:spPr>
      </p:pic>
      <p:pic>
        <p:nvPicPr>
          <p:cNvPr id="11" name="Picture 10" descr="Alfred4Sons70th.jpg"/>
          <p:cNvPicPr>
            <a:picLocks noChangeAspect="1"/>
          </p:cNvPicPr>
          <p:nvPr/>
        </p:nvPicPr>
        <p:blipFill>
          <a:blip r:embed="rId6" cstate="print"/>
          <a:srcRect l="3813" t="721" r="1850" b="3448"/>
          <a:stretch>
            <a:fillRect/>
          </a:stretch>
        </p:blipFill>
        <p:spPr>
          <a:xfrm>
            <a:off x="4788024" y="3097527"/>
            <a:ext cx="3672408" cy="2160240"/>
          </a:xfrm>
          <a:prstGeom prst="rect">
            <a:avLst/>
          </a:prstGeom>
        </p:spPr>
      </p:pic>
      <p:pic>
        <p:nvPicPr>
          <p:cNvPr id="12" name="Picture 11" descr="Alfred1940.jpg"/>
          <p:cNvPicPr>
            <a:picLocks noChangeAspect="1"/>
          </p:cNvPicPr>
          <p:nvPr/>
        </p:nvPicPr>
        <p:blipFill>
          <a:blip r:embed="rId7" cstate="print"/>
          <a:stretch>
            <a:fillRect/>
          </a:stretch>
        </p:blipFill>
        <p:spPr>
          <a:xfrm>
            <a:off x="2731668" y="3069083"/>
            <a:ext cx="1768325" cy="224869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2800" b="1" dirty="0" smtClean="0">
                <a:solidFill>
                  <a:srgbClr val="0070C0"/>
                </a:solidFill>
              </a:rPr>
              <a:t/>
            </a:r>
            <a:br>
              <a:rPr lang="en-NZ" sz="2800" b="1" dirty="0" smtClean="0">
                <a:solidFill>
                  <a:srgbClr val="0070C0"/>
                </a:solidFill>
              </a:rPr>
            </a:br>
            <a:r>
              <a:rPr lang="en-NZ" sz="2800" b="1" dirty="0" smtClean="0">
                <a:solidFill>
                  <a:srgbClr val="0070C0"/>
                </a:solidFill>
              </a:rPr>
              <a:t>Alfred and Margaret Macpherson m. 1916-1925</a:t>
            </a:r>
            <a:br>
              <a:rPr lang="en-NZ" sz="2800" b="1" dirty="0" smtClean="0">
                <a:solidFill>
                  <a:srgbClr val="0070C0"/>
                </a:solidFill>
              </a:rPr>
            </a:br>
            <a:r>
              <a:rPr lang="en-NZ" sz="2800" b="1" dirty="0" smtClean="0">
                <a:solidFill>
                  <a:srgbClr val="0070C0"/>
                </a:solidFill>
              </a:rPr>
              <a:t>Hamish, Buff, Guy, Twins Peter and John</a:t>
            </a:r>
            <a:r>
              <a:rPr lang="en-NZ" dirty="0" smtClean="0">
                <a:solidFill>
                  <a:srgbClr val="0070C0"/>
                </a:solidFill>
              </a:rPr>
              <a:t/>
            </a:r>
            <a:br>
              <a:rPr lang="en-NZ" dirty="0" smtClean="0">
                <a:solidFill>
                  <a:srgbClr val="0070C0"/>
                </a:solidFill>
              </a:rPr>
            </a:br>
            <a:endParaRPr lang="en-NZ" dirty="0"/>
          </a:p>
        </p:txBody>
      </p:sp>
      <p:pic>
        <p:nvPicPr>
          <p:cNvPr id="3" name="Picture 2" descr="Alfred1917.jpg"/>
          <p:cNvPicPr>
            <a:picLocks noChangeAspect="1"/>
          </p:cNvPicPr>
          <p:nvPr/>
        </p:nvPicPr>
        <p:blipFill>
          <a:blip r:embed="rId2" cstate="print"/>
          <a:srcRect l="11710" t="5812" r="9243" b="12824"/>
          <a:stretch>
            <a:fillRect/>
          </a:stretch>
        </p:blipFill>
        <p:spPr>
          <a:xfrm>
            <a:off x="395536" y="553244"/>
            <a:ext cx="1875295" cy="2430938"/>
          </a:xfrm>
          <a:prstGeom prst="rect">
            <a:avLst/>
          </a:prstGeom>
        </p:spPr>
      </p:pic>
      <p:pic>
        <p:nvPicPr>
          <p:cNvPr id="4" name="Picture 3" descr="Listener1935.jpg"/>
          <p:cNvPicPr>
            <a:picLocks noChangeAspect="1"/>
          </p:cNvPicPr>
          <p:nvPr/>
        </p:nvPicPr>
        <p:blipFill>
          <a:blip r:embed="rId3" cstate="print"/>
          <a:stretch>
            <a:fillRect/>
          </a:stretch>
        </p:blipFill>
        <p:spPr>
          <a:xfrm>
            <a:off x="6444208" y="1000967"/>
            <a:ext cx="1728192" cy="2028231"/>
          </a:xfrm>
          <a:prstGeom prst="rect">
            <a:avLst/>
          </a:prstGeom>
        </p:spPr>
      </p:pic>
      <p:pic>
        <p:nvPicPr>
          <p:cNvPr id="5" name="Picture 4" descr="Bob Buff Guy Twins.jpg"/>
          <p:cNvPicPr>
            <a:picLocks noChangeAspect="1"/>
          </p:cNvPicPr>
          <p:nvPr/>
        </p:nvPicPr>
        <p:blipFill>
          <a:blip r:embed="rId4" cstate="print"/>
          <a:srcRect l="21200" t="5240" r="21200" b="13633"/>
          <a:stretch>
            <a:fillRect/>
          </a:stretch>
        </p:blipFill>
        <p:spPr>
          <a:xfrm>
            <a:off x="2987827" y="974793"/>
            <a:ext cx="2664293" cy="2012097"/>
          </a:xfrm>
          <a:prstGeom prst="rect">
            <a:avLst/>
          </a:prstGeom>
        </p:spPr>
      </p:pic>
      <p:pic>
        <p:nvPicPr>
          <p:cNvPr id="6" name="Picture 5" descr="Buff1Feb1958.jpg"/>
          <p:cNvPicPr>
            <a:picLocks noChangeAspect="1"/>
          </p:cNvPicPr>
          <p:nvPr/>
        </p:nvPicPr>
        <p:blipFill>
          <a:blip r:embed="rId5" cstate="print"/>
          <a:srcRect t="6667" b="-6147"/>
          <a:stretch>
            <a:fillRect/>
          </a:stretch>
        </p:blipFill>
        <p:spPr>
          <a:xfrm>
            <a:off x="395536" y="3157533"/>
            <a:ext cx="1941630" cy="2400267"/>
          </a:xfrm>
          <a:prstGeom prst="rect">
            <a:avLst/>
          </a:prstGeom>
        </p:spPr>
      </p:pic>
      <p:pic>
        <p:nvPicPr>
          <p:cNvPr id="7" name="Picture 6" descr="Guy1977.jpg"/>
          <p:cNvPicPr>
            <a:picLocks noChangeAspect="1"/>
          </p:cNvPicPr>
          <p:nvPr/>
        </p:nvPicPr>
        <p:blipFill>
          <a:blip r:embed="rId6" cstate="print"/>
          <a:srcRect l="23660" r="12934" b="41201"/>
          <a:stretch>
            <a:fillRect/>
          </a:stretch>
        </p:blipFill>
        <p:spPr>
          <a:xfrm>
            <a:off x="2411760" y="3157534"/>
            <a:ext cx="2088232" cy="2280253"/>
          </a:xfrm>
          <a:prstGeom prst="rect">
            <a:avLst/>
          </a:prstGeom>
        </p:spPr>
      </p:pic>
      <p:pic>
        <p:nvPicPr>
          <p:cNvPr id="8" name="Picture 7" descr="Peter1939a.jpg"/>
          <p:cNvPicPr>
            <a:picLocks noChangeAspect="1"/>
          </p:cNvPicPr>
          <p:nvPr/>
        </p:nvPicPr>
        <p:blipFill>
          <a:blip r:embed="rId7" cstate="print"/>
          <a:srcRect b="12883"/>
          <a:stretch>
            <a:fillRect/>
          </a:stretch>
        </p:blipFill>
        <p:spPr>
          <a:xfrm>
            <a:off x="4572000" y="3157534"/>
            <a:ext cx="2089574" cy="2280253"/>
          </a:xfrm>
          <a:prstGeom prst="rect">
            <a:avLst/>
          </a:prstGeom>
        </p:spPr>
      </p:pic>
      <p:pic>
        <p:nvPicPr>
          <p:cNvPr id="9" name="Picture 8" descr="TwinJohn1939.jpg"/>
          <p:cNvPicPr>
            <a:picLocks noChangeAspect="1"/>
          </p:cNvPicPr>
          <p:nvPr/>
        </p:nvPicPr>
        <p:blipFill>
          <a:blip r:embed="rId8" cstate="print"/>
          <a:srcRect l="16332" t="6951" r="11281" b="31775"/>
          <a:stretch>
            <a:fillRect/>
          </a:stretch>
        </p:blipFill>
        <p:spPr>
          <a:xfrm>
            <a:off x="6804248" y="3157534"/>
            <a:ext cx="2016224" cy="228025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7207"/>
            <a:ext cx="8229600" cy="952500"/>
          </a:xfrm>
        </p:spPr>
        <p:txBody>
          <a:bodyPr/>
          <a:lstStyle/>
          <a:p>
            <a:r>
              <a:rPr lang="en-NZ" sz="3200" b="1" dirty="0" smtClean="0">
                <a:solidFill>
                  <a:srgbClr val="0070C0"/>
                </a:solidFill>
              </a:rPr>
              <a:t/>
            </a:r>
            <a:br>
              <a:rPr lang="en-NZ" sz="3200" b="1" dirty="0" smtClean="0">
                <a:solidFill>
                  <a:srgbClr val="0070C0"/>
                </a:solidFill>
              </a:rPr>
            </a:br>
            <a:r>
              <a:rPr lang="en-NZ" sz="3200" b="1" dirty="0" smtClean="0">
                <a:solidFill>
                  <a:srgbClr val="0070C0"/>
                </a:solidFill>
              </a:rPr>
              <a:t>Alfred and May Macpherson m. 1925-1945</a:t>
            </a:r>
            <a:br>
              <a:rPr lang="en-NZ" sz="3200" b="1" dirty="0" smtClean="0">
                <a:solidFill>
                  <a:srgbClr val="0070C0"/>
                </a:solidFill>
              </a:rPr>
            </a:br>
            <a:r>
              <a:rPr lang="en-NZ" sz="3200" b="1" dirty="0" smtClean="0">
                <a:solidFill>
                  <a:srgbClr val="0070C0"/>
                </a:solidFill>
              </a:rPr>
              <a:t>Doris, Ken, Gordon</a:t>
            </a:r>
            <a:r>
              <a:rPr lang="en-NZ" dirty="0" smtClean="0">
                <a:solidFill>
                  <a:srgbClr val="0070C0"/>
                </a:solidFill>
              </a:rPr>
              <a:t/>
            </a:r>
            <a:br>
              <a:rPr lang="en-NZ" dirty="0" smtClean="0">
                <a:solidFill>
                  <a:srgbClr val="0070C0"/>
                </a:solidFill>
              </a:rPr>
            </a:br>
            <a:endParaRPr lang="en-NZ" dirty="0"/>
          </a:p>
        </p:txBody>
      </p:sp>
      <p:pic>
        <p:nvPicPr>
          <p:cNvPr id="3" name="Picture 2" descr="Alfred Gordon May Twin 1929.jpg"/>
          <p:cNvPicPr>
            <a:picLocks noChangeAspect="1"/>
          </p:cNvPicPr>
          <p:nvPr/>
        </p:nvPicPr>
        <p:blipFill>
          <a:blip r:embed="rId2" cstate="print"/>
          <a:stretch>
            <a:fillRect/>
          </a:stretch>
        </p:blipFill>
        <p:spPr>
          <a:xfrm>
            <a:off x="611560" y="1201315"/>
            <a:ext cx="2664296" cy="4058889"/>
          </a:xfrm>
          <a:prstGeom prst="rect">
            <a:avLst/>
          </a:prstGeom>
          <a:ln w="3175">
            <a:solidFill>
              <a:schemeClr val="tx1"/>
            </a:solidFill>
          </a:ln>
        </p:spPr>
      </p:pic>
      <p:pic>
        <p:nvPicPr>
          <p:cNvPr id="4" name="Picture 3" descr="Ken May Wink.jpg"/>
          <p:cNvPicPr>
            <a:picLocks noChangeAspect="1"/>
          </p:cNvPicPr>
          <p:nvPr/>
        </p:nvPicPr>
        <p:blipFill>
          <a:blip r:embed="rId3" cstate="print"/>
          <a:stretch>
            <a:fillRect/>
          </a:stretch>
        </p:blipFill>
        <p:spPr>
          <a:xfrm>
            <a:off x="4283968" y="1201316"/>
            <a:ext cx="4248472" cy="2188085"/>
          </a:xfrm>
          <a:prstGeom prst="rect">
            <a:avLst/>
          </a:prstGeom>
          <a:ln w="3175">
            <a:solidFill>
              <a:schemeClr val="tx1"/>
            </a:solidFill>
          </a:ln>
        </p:spPr>
      </p:pic>
      <p:pic>
        <p:nvPicPr>
          <p:cNvPr id="5" name="Picture 4" descr="WinkNancye0001.jpg"/>
          <p:cNvPicPr>
            <a:picLocks noChangeAspect="1"/>
          </p:cNvPicPr>
          <p:nvPr/>
        </p:nvPicPr>
        <p:blipFill>
          <a:blip r:embed="rId4" cstate="print"/>
          <a:srcRect l="20067" t="5092" r="15461"/>
          <a:stretch>
            <a:fillRect/>
          </a:stretch>
        </p:blipFill>
        <p:spPr>
          <a:xfrm>
            <a:off x="6660232" y="3577580"/>
            <a:ext cx="1908046" cy="1680187"/>
          </a:xfrm>
          <a:prstGeom prst="rect">
            <a:avLst/>
          </a:prstGeom>
        </p:spPr>
      </p:pic>
      <p:pic>
        <p:nvPicPr>
          <p:cNvPr id="6" name="Picture 5" descr="PatKen2007.JPG"/>
          <p:cNvPicPr>
            <a:picLocks noChangeAspect="1"/>
          </p:cNvPicPr>
          <p:nvPr/>
        </p:nvPicPr>
        <p:blipFill>
          <a:blip r:embed="rId5" cstate="print"/>
          <a:srcRect l="4211" t="14037" r="15777"/>
          <a:stretch>
            <a:fillRect/>
          </a:stretch>
        </p:blipFill>
        <p:spPr>
          <a:xfrm>
            <a:off x="3851920" y="3577580"/>
            <a:ext cx="2448272" cy="1664396"/>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200" b="1" dirty="0" smtClean="0">
                <a:solidFill>
                  <a:srgbClr val="0070C0"/>
                </a:solidFill>
              </a:rPr>
              <a:t>Eric Gordon Macpherson, 1907-1979</a:t>
            </a:r>
          </a:p>
        </p:txBody>
      </p:sp>
      <p:pic>
        <p:nvPicPr>
          <p:cNvPr id="5122" name="Picture 2" descr="Gordon1917"/>
          <p:cNvPicPr>
            <a:picLocks noChangeAspect="1" noChangeArrowheads="1"/>
          </p:cNvPicPr>
          <p:nvPr/>
        </p:nvPicPr>
        <p:blipFill>
          <a:blip r:embed="rId2" cstate="print"/>
          <a:srcRect/>
          <a:stretch>
            <a:fillRect/>
          </a:stretch>
        </p:blipFill>
        <p:spPr bwMode="auto">
          <a:xfrm>
            <a:off x="611560" y="2785492"/>
            <a:ext cx="1996827" cy="2615669"/>
          </a:xfrm>
          <a:prstGeom prst="rect">
            <a:avLst/>
          </a:prstGeom>
          <a:noFill/>
          <a:ln w="6350">
            <a:solidFill>
              <a:srgbClr val="000000"/>
            </a:solidFill>
            <a:miter lim="800000"/>
            <a:headEnd/>
            <a:tailEnd/>
          </a:ln>
          <a:effectLst/>
        </p:spPr>
      </p:pic>
      <p:pic>
        <p:nvPicPr>
          <p:cNvPr id="4" name="Picture 3" descr="Sedburgh 2.jpg"/>
          <p:cNvPicPr>
            <a:picLocks noChangeAspect="1"/>
          </p:cNvPicPr>
          <p:nvPr/>
        </p:nvPicPr>
        <p:blipFill>
          <a:blip r:embed="rId3" cstate="print"/>
          <a:stretch>
            <a:fillRect/>
          </a:stretch>
        </p:blipFill>
        <p:spPr>
          <a:xfrm>
            <a:off x="395536" y="985292"/>
            <a:ext cx="2808312" cy="1579676"/>
          </a:xfrm>
          <a:prstGeom prst="rect">
            <a:avLst/>
          </a:prstGeom>
          <a:ln w="3175">
            <a:solidFill>
              <a:schemeClr val="tx1"/>
            </a:solidFill>
          </a:ln>
        </p:spPr>
      </p:pic>
      <p:pic>
        <p:nvPicPr>
          <p:cNvPr id="7" name="Picture 6" descr="Sedburgh 7.jpg"/>
          <p:cNvPicPr>
            <a:picLocks noChangeAspect="1"/>
          </p:cNvPicPr>
          <p:nvPr/>
        </p:nvPicPr>
        <p:blipFill>
          <a:blip r:embed="rId4" cstate="print"/>
          <a:stretch>
            <a:fillRect/>
          </a:stretch>
        </p:blipFill>
        <p:spPr>
          <a:xfrm>
            <a:off x="3347864" y="985292"/>
            <a:ext cx="2496277" cy="1560173"/>
          </a:xfrm>
          <a:prstGeom prst="rect">
            <a:avLst/>
          </a:prstGeom>
          <a:ln w="3175">
            <a:solidFill>
              <a:schemeClr val="tx1"/>
            </a:solidFill>
          </a:ln>
        </p:spPr>
      </p:pic>
      <p:pic>
        <p:nvPicPr>
          <p:cNvPr id="8" name="Picture 7" descr="Gordon Harry Bob.jpg"/>
          <p:cNvPicPr>
            <a:picLocks noChangeAspect="1"/>
          </p:cNvPicPr>
          <p:nvPr/>
        </p:nvPicPr>
        <p:blipFill>
          <a:blip r:embed="rId5" cstate="print"/>
          <a:stretch>
            <a:fillRect/>
          </a:stretch>
        </p:blipFill>
        <p:spPr>
          <a:xfrm>
            <a:off x="6012160" y="985292"/>
            <a:ext cx="2647679" cy="1620180"/>
          </a:xfrm>
          <a:prstGeom prst="rect">
            <a:avLst/>
          </a:prstGeom>
          <a:ln w="3175">
            <a:solidFill>
              <a:schemeClr val="tx1"/>
            </a:solidFill>
          </a:ln>
        </p:spPr>
      </p:pic>
      <p:pic>
        <p:nvPicPr>
          <p:cNvPr id="9" name="Picture 8" descr="Gyllas Family 2.jpg"/>
          <p:cNvPicPr>
            <a:picLocks noChangeAspect="1"/>
          </p:cNvPicPr>
          <p:nvPr/>
        </p:nvPicPr>
        <p:blipFill>
          <a:blip r:embed="rId6" cstate="print"/>
          <a:stretch>
            <a:fillRect/>
          </a:stretch>
        </p:blipFill>
        <p:spPr>
          <a:xfrm>
            <a:off x="3131840" y="2785492"/>
            <a:ext cx="5203269" cy="2655941"/>
          </a:xfrm>
          <a:prstGeom prst="rect">
            <a:avLst/>
          </a:prstGeom>
          <a:ln w="3175">
            <a:solidFill>
              <a:schemeClr val="accent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348382"/>
          </a:xfrm>
        </p:spPr>
        <p:txBody>
          <a:bodyPr/>
          <a:lstStyle/>
          <a:p>
            <a:r>
              <a:rPr lang="en-NZ" sz="2800" b="1" dirty="0" smtClean="0">
                <a:solidFill>
                  <a:srgbClr val="0070C0"/>
                </a:solidFill>
              </a:rPr>
              <a:t>Gordon and Ines Macpherson, m. 1939-1979</a:t>
            </a:r>
          </a:p>
        </p:txBody>
      </p:sp>
      <p:pic>
        <p:nvPicPr>
          <p:cNvPr id="3" name="Picture 2" descr="GordonInes1940.jpg"/>
          <p:cNvPicPr>
            <a:picLocks noChangeAspect="1"/>
          </p:cNvPicPr>
          <p:nvPr/>
        </p:nvPicPr>
        <p:blipFill>
          <a:blip r:embed="rId2" cstate="print"/>
          <a:srcRect r="6562"/>
          <a:stretch>
            <a:fillRect/>
          </a:stretch>
        </p:blipFill>
        <p:spPr>
          <a:xfrm>
            <a:off x="971600" y="757267"/>
            <a:ext cx="1905578" cy="2100233"/>
          </a:xfrm>
          <a:prstGeom prst="rect">
            <a:avLst/>
          </a:prstGeom>
          <a:ln w="3175">
            <a:solidFill>
              <a:schemeClr val="tx1"/>
            </a:solidFill>
          </a:ln>
        </p:spPr>
      </p:pic>
      <p:pic>
        <p:nvPicPr>
          <p:cNvPr id="4" name="Picture 3" descr="Gordon Wink Eileen and Bob Russell, My Ken Alfred c1934 .jpg"/>
          <p:cNvPicPr>
            <a:picLocks noChangeAspect="1"/>
          </p:cNvPicPr>
          <p:nvPr/>
        </p:nvPicPr>
        <p:blipFill>
          <a:blip r:embed="rId3" cstate="print"/>
          <a:srcRect r="25507"/>
          <a:stretch>
            <a:fillRect/>
          </a:stretch>
        </p:blipFill>
        <p:spPr>
          <a:xfrm>
            <a:off x="5137526" y="2737487"/>
            <a:ext cx="3466922" cy="2520280"/>
          </a:xfrm>
          <a:prstGeom prst="rect">
            <a:avLst/>
          </a:prstGeom>
          <a:ln w="3175">
            <a:solidFill>
              <a:schemeClr val="tx1"/>
            </a:solidFill>
          </a:ln>
        </p:spPr>
      </p:pic>
      <p:pic>
        <p:nvPicPr>
          <p:cNvPr id="5" name="Picture 4" descr="BeachwithPig.jpg"/>
          <p:cNvPicPr>
            <a:picLocks noChangeAspect="1"/>
          </p:cNvPicPr>
          <p:nvPr/>
        </p:nvPicPr>
        <p:blipFill>
          <a:blip r:embed="rId4" cstate="print"/>
          <a:stretch>
            <a:fillRect/>
          </a:stretch>
        </p:blipFill>
        <p:spPr>
          <a:xfrm>
            <a:off x="3635896" y="757267"/>
            <a:ext cx="2232248" cy="1487618"/>
          </a:xfrm>
          <a:prstGeom prst="rect">
            <a:avLst/>
          </a:prstGeom>
          <a:ln w="3175">
            <a:solidFill>
              <a:schemeClr val="tx1"/>
            </a:solidFill>
          </a:ln>
        </p:spPr>
      </p:pic>
      <p:pic>
        <p:nvPicPr>
          <p:cNvPr id="6" name="Picture 5" descr="Wedding1945.jpg"/>
          <p:cNvPicPr>
            <a:picLocks noChangeAspect="1"/>
          </p:cNvPicPr>
          <p:nvPr/>
        </p:nvPicPr>
        <p:blipFill>
          <a:blip r:embed="rId5" cstate="print"/>
          <a:stretch>
            <a:fillRect/>
          </a:stretch>
        </p:blipFill>
        <p:spPr>
          <a:xfrm>
            <a:off x="971602" y="2917507"/>
            <a:ext cx="1895689" cy="2344132"/>
          </a:xfrm>
          <a:prstGeom prst="rect">
            <a:avLst/>
          </a:prstGeom>
          <a:ln w="3175">
            <a:solidFill>
              <a:schemeClr val="tx1"/>
            </a:solidFill>
          </a:ln>
        </p:spPr>
      </p:pic>
      <p:pic>
        <p:nvPicPr>
          <p:cNvPr id="7" name="Picture 6" descr="R&amp;R5thBirthday1952.jpg"/>
          <p:cNvPicPr>
            <a:picLocks noChangeAspect="1"/>
          </p:cNvPicPr>
          <p:nvPr/>
        </p:nvPicPr>
        <p:blipFill>
          <a:blip r:embed="rId6" cstate="print"/>
          <a:stretch>
            <a:fillRect/>
          </a:stretch>
        </p:blipFill>
        <p:spPr>
          <a:xfrm>
            <a:off x="2987824" y="2317441"/>
            <a:ext cx="2088232" cy="2926596"/>
          </a:xfrm>
          <a:prstGeom prst="rect">
            <a:avLst/>
          </a:prstGeom>
          <a:ln w="3175">
            <a:solidFill>
              <a:schemeClr val="tx1"/>
            </a:solidFill>
          </a:ln>
        </p:spPr>
      </p:pic>
      <p:pic>
        <p:nvPicPr>
          <p:cNvPr id="8" name="Picture 7" descr="Bunty Gordon Tip 1939.jpg"/>
          <p:cNvPicPr>
            <a:picLocks noChangeAspect="1"/>
          </p:cNvPicPr>
          <p:nvPr/>
        </p:nvPicPr>
        <p:blipFill>
          <a:blip r:embed="rId7" cstate="print"/>
          <a:srcRect b="17466"/>
          <a:stretch>
            <a:fillRect/>
          </a:stretch>
        </p:blipFill>
        <p:spPr>
          <a:xfrm>
            <a:off x="6444208" y="757267"/>
            <a:ext cx="2129398" cy="1920213"/>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000" b="1" dirty="0" smtClean="0">
                <a:solidFill>
                  <a:srgbClr val="0070C0"/>
                </a:solidFill>
              </a:rPr>
              <a:t/>
            </a:r>
            <a:br>
              <a:rPr lang="en-NZ" sz="2000" b="1" dirty="0" smtClean="0">
                <a:solidFill>
                  <a:srgbClr val="0070C0"/>
                </a:solidFill>
              </a:rPr>
            </a:br>
            <a:r>
              <a:rPr lang="en-NZ" sz="2400" b="1" dirty="0" smtClean="0">
                <a:solidFill>
                  <a:srgbClr val="0070C0"/>
                </a:solidFill>
              </a:rPr>
              <a:t>Are the </a:t>
            </a:r>
            <a:r>
              <a:rPr lang="en-NZ" sz="2400" b="1" dirty="0" err="1" smtClean="0">
                <a:solidFill>
                  <a:srgbClr val="0070C0"/>
                </a:solidFill>
              </a:rPr>
              <a:t>McPhersons</a:t>
            </a:r>
            <a:r>
              <a:rPr lang="en-NZ" sz="2400" b="1" dirty="0" smtClean="0">
                <a:solidFill>
                  <a:srgbClr val="0070C0"/>
                </a:solidFill>
              </a:rPr>
              <a:t> of the Far North from </a:t>
            </a:r>
            <a:r>
              <a:rPr lang="en-NZ" sz="2400" b="1" dirty="0" err="1" smtClean="0">
                <a:solidFill>
                  <a:srgbClr val="0070C0"/>
                </a:solidFill>
              </a:rPr>
              <a:t>Inverkeithny</a:t>
            </a:r>
            <a:r>
              <a:rPr lang="en-NZ" sz="2400" b="1" dirty="0" smtClean="0">
                <a:solidFill>
                  <a:srgbClr val="0070C0"/>
                </a:solidFill>
              </a:rPr>
              <a:t> (A) related to the </a:t>
            </a:r>
            <a:r>
              <a:rPr lang="en-NZ" sz="2400" b="1" dirty="0" err="1" smtClean="0">
                <a:solidFill>
                  <a:srgbClr val="0070C0"/>
                </a:solidFill>
              </a:rPr>
              <a:t>Macphersons</a:t>
            </a:r>
            <a:r>
              <a:rPr lang="en-NZ" sz="2400" b="1" dirty="0" smtClean="0">
                <a:solidFill>
                  <a:srgbClr val="0070C0"/>
                </a:solidFill>
              </a:rPr>
              <a:t> of the Far North from </a:t>
            </a:r>
            <a:r>
              <a:rPr lang="en-NZ" sz="2400" b="1" dirty="0" err="1" smtClean="0">
                <a:solidFill>
                  <a:srgbClr val="0070C0"/>
                </a:solidFill>
              </a:rPr>
              <a:t>Portsoy</a:t>
            </a:r>
            <a:r>
              <a:rPr lang="en-NZ" sz="2400" b="1" dirty="0" smtClean="0">
                <a:solidFill>
                  <a:srgbClr val="0070C0"/>
                </a:solidFill>
              </a:rPr>
              <a:t> (B)? </a:t>
            </a:r>
            <a:r>
              <a:rPr lang="en-NZ" sz="2000" b="1" dirty="0" smtClean="0">
                <a:solidFill>
                  <a:srgbClr val="0070C0"/>
                </a:solidFill>
              </a:rPr>
              <a:t/>
            </a:r>
            <a:br>
              <a:rPr lang="en-NZ" sz="2000" b="1" dirty="0" smtClean="0">
                <a:solidFill>
                  <a:srgbClr val="0070C0"/>
                </a:solidFill>
              </a:rPr>
            </a:br>
            <a:r>
              <a:rPr lang="en-NZ" sz="2000" dirty="0" smtClean="0">
                <a:solidFill>
                  <a:srgbClr val="0070C0"/>
                </a:solidFill>
              </a:rPr>
              <a:t/>
            </a:r>
            <a:br>
              <a:rPr lang="en-NZ" sz="2000" dirty="0" smtClean="0">
                <a:solidFill>
                  <a:srgbClr val="0070C0"/>
                </a:solidFill>
              </a:rPr>
            </a:br>
            <a:r>
              <a:rPr lang="en-NZ" sz="2000" dirty="0" err="1" smtClean="0">
                <a:solidFill>
                  <a:srgbClr val="0070C0"/>
                </a:solidFill>
              </a:rPr>
              <a:t>rt</a:t>
            </a:r>
            <a:endParaRPr lang="en-NZ" sz="2000" dirty="0" smtClean="0">
              <a:solidFill>
                <a:srgbClr val="0070C0"/>
              </a:solidFill>
            </a:endParaRPr>
          </a:p>
        </p:txBody>
      </p:sp>
      <p:pic>
        <p:nvPicPr>
          <p:cNvPr id="3074" name="Picture 2" descr="scan0011"/>
          <p:cNvPicPr>
            <a:picLocks noChangeAspect="1" noChangeArrowheads="1"/>
          </p:cNvPicPr>
          <p:nvPr/>
        </p:nvPicPr>
        <p:blipFill>
          <a:blip r:embed="rId2" cstate="print"/>
          <a:srcRect/>
          <a:stretch>
            <a:fillRect/>
          </a:stretch>
        </p:blipFill>
        <p:spPr bwMode="auto">
          <a:xfrm>
            <a:off x="1259632" y="1237320"/>
            <a:ext cx="6480720" cy="3903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228866"/>
            <a:ext cx="4906888" cy="2556626"/>
          </a:xfrm>
        </p:spPr>
        <p:txBody>
          <a:bodyPr/>
          <a:lstStyle/>
          <a:p>
            <a:r>
              <a:rPr lang="en-NZ" sz="2400" b="1" dirty="0" smtClean="0">
                <a:solidFill>
                  <a:srgbClr val="0070C0"/>
                </a:solidFill>
              </a:rPr>
              <a:t>Message from the Clan Chief – Sir William Macpherson (Cluny) – and President of the CMA – Shelagh Macpherson Noble</a:t>
            </a:r>
          </a:p>
        </p:txBody>
      </p:sp>
      <p:sp>
        <p:nvSpPr>
          <p:cNvPr id="3" name="Content Placeholder 2"/>
          <p:cNvSpPr>
            <a:spLocks noGrp="1"/>
          </p:cNvSpPr>
          <p:nvPr>
            <p:ph idx="1"/>
          </p:nvPr>
        </p:nvSpPr>
        <p:spPr>
          <a:xfrm>
            <a:off x="2699792" y="1177313"/>
            <a:ext cx="5760640" cy="2040227"/>
          </a:xfrm>
        </p:spPr>
        <p:txBody>
          <a:bodyPr/>
          <a:lstStyle/>
          <a:p>
            <a:pPr>
              <a:buNone/>
            </a:pPr>
            <a:endParaRPr lang="en-NZ" sz="1800" dirty="0" smtClean="0">
              <a:solidFill>
                <a:srgbClr val="0070C0"/>
              </a:solidFill>
            </a:endParaRPr>
          </a:p>
          <a:p>
            <a:endParaRPr lang="en-NZ" dirty="0"/>
          </a:p>
        </p:txBody>
      </p:sp>
      <p:pic>
        <p:nvPicPr>
          <p:cNvPr id="4" name="Picture 3" descr="ClunyHilary2.jpg"/>
          <p:cNvPicPr>
            <a:picLocks noChangeAspect="1"/>
          </p:cNvPicPr>
          <p:nvPr/>
        </p:nvPicPr>
        <p:blipFill>
          <a:blip r:embed="rId2" cstate="print"/>
          <a:srcRect l="6068" r="36053"/>
          <a:stretch>
            <a:fillRect/>
          </a:stretch>
        </p:blipFill>
        <p:spPr>
          <a:xfrm>
            <a:off x="395536" y="193204"/>
            <a:ext cx="2952328" cy="5330592"/>
          </a:xfrm>
          <a:prstGeom prst="rect">
            <a:avLst/>
          </a:prstGeom>
        </p:spPr>
      </p:pic>
      <p:pic>
        <p:nvPicPr>
          <p:cNvPr id="1026" name="Picture 2" descr="Scotland 2010 334"/>
          <p:cNvPicPr>
            <a:picLocks noChangeAspect="1" noChangeArrowheads="1"/>
          </p:cNvPicPr>
          <p:nvPr/>
        </p:nvPicPr>
        <p:blipFill>
          <a:blip r:embed="rId3" cstate="print"/>
          <a:srcRect/>
          <a:stretch>
            <a:fillRect/>
          </a:stretch>
        </p:blipFill>
        <p:spPr bwMode="auto">
          <a:xfrm>
            <a:off x="4226451" y="2569468"/>
            <a:ext cx="4611085" cy="2882677"/>
          </a:xfrm>
          <a:prstGeom prst="rect">
            <a:avLst/>
          </a:prstGeom>
          <a:noFill/>
          <a:ln w="9525">
            <a:noFill/>
            <a:miter lim="800000"/>
            <a:headEnd/>
            <a:tailEnd/>
          </a:ln>
        </p:spPr>
      </p:pic>
      <p:sp>
        <p:nvSpPr>
          <p:cNvPr id="9" name="Content Placeholder 2"/>
          <p:cNvSpPr txBox="1">
            <a:spLocks/>
          </p:cNvSpPr>
          <p:nvPr/>
        </p:nvSpPr>
        <p:spPr bwMode="auto">
          <a:xfrm>
            <a:off x="2699792" y="3457567"/>
            <a:ext cx="2808312" cy="1620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NZ" sz="18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dirty="0" smtClean="0">
                <a:ln>
                  <a:noFill/>
                </a:ln>
                <a:solidFill>
                  <a:srgbClr val="0070C0"/>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N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4"/>
            <a:ext cx="8229600" cy="1008456"/>
          </a:xfrm>
        </p:spPr>
        <p:txBody>
          <a:bodyPr/>
          <a:lstStyle/>
          <a:p>
            <a:r>
              <a:rPr lang="en-NZ" sz="4000" b="1" dirty="0" err="1" smtClean="0">
                <a:solidFill>
                  <a:srgbClr val="0070C0"/>
                </a:solidFill>
              </a:rPr>
              <a:t>McPhersons</a:t>
            </a:r>
            <a:r>
              <a:rPr lang="en-NZ" sz="4000" b="1" dirty="0" smtClean="0">
                <a:solidFill>
                  <a:srgbClr val="0070C0"/>
                </a:solidFill>
              </a:rPr>
              <a:t> in the Far North</a:t>
            </a:r>
          </a:p>
        </p:txBody>
      </p:sp>
      <p:sp>
        <p:nvSpPr>
          <p:cNvPr id="3" name="Content Placeholder 2"/>
          <p:cNvSpPr>
            <a:spLocks noGrp="1"/>
          </p:cNvSpPr>
          <p:nvPr>
            <p:ph idx="1"/>
          </p:nvPr>
        </p:nvSpPr>
        <p:spPr>
          <a:xfrm>
            <a:off x="179512" y="1201316"/>
            <a:ext cx="8712968" cy="3900433"/>
          </a:xfrm>
        </p:spPr>
        <p:txBody>
          <a:bodyPr/>
          <a:lstStyle/>
          <a:p>
            <a:pPr>
              <a:buNone/>
            </a:pPr>
            <a:r>
              <a:rPr lang="en-NZ" sz="2800" b="1" dirty="0" err="1" smtClean="0">
                <a:solidFill>
                  <a:srgbClr val="0070C0"/>
                </a:solidFill>
              </a:rPr>
              <a:t>Arr</a:t>
            </a:r>
            <a:r>
              <a:rPr lang="en-NZ" sz="2800" b="1" dirty="0" smtClean="0">
                <a:solidFill>
                  <a:srgbClr val="0070C0"/>
                </a:solidFill>
              </a:rPr>
              <a:t> 1910+ , Francis ‘Frank’ McPherson p. aft 1910-1922, m. 1921 </a:t>
            </a:r>
            <a:r>
              <a:rPr lang="en-NZ" sz="2800" b="1" dirty="0" err="1" smtClean="0">
                <a:solidFill>
                  <a:srgbClr val="0070C0"/>
                </a:solidFill>
              </a:rPr>
              <a:t>Morehu</a:t>
            </a:r>
            <a:r>
              <a:rPr lang="en-NZ" sz="2800" b="1" dirty="0" smtClean="0">
                <a:solidFill>
                  <a:srgbClr val="0070C0"/>
                </a:solidFill>
              </a:rPr>
              <a:t> Rebecca ‘</a:t>
            </a:r>
            <a:r>
              <a:rPr lang="en-NZ" sz="2800" b="1" dirty="0" err="1" smtClean="0">
                <a:solidFill>
                  <a:srgbClr val="0070C0"/>
                </a:solidFill>
              </a:rPr>
              <a:t>Butu</a:t>
            </a:r>
            <a:r>
              <a:rPr lang="en-NZ" sz="2800" b="1" dirty="0" smtClean="0">
                <a:solidFill>
                  <a:srgbClr val="0070C0"/>
                </a:solidFill>
              </a:rPr>
              <a:t>’ </a:t>
            </a:r>
            <a:r>
              <a:rPr lang="en-NZ" sz="2800" b="1" dirty="0" err="1" smtClean="0">
                <a:solidFill>
                  <a:srgbClr val="0070C0"/>
                </a:solidFill>
              </a:rPr>
              <a:t>Arano</a:t>
            </a:r>
            <a:endParaRPr lang="en-NZ" sz="2800" b="1" dirty="0" smtClean="0">
              <a:solidFill>
                <a:srgbClr val="0070C0"/>
              </a:solidFill>
            </a:endParaRPr>
          </a:p>
          <a:p>
            <a:pPr lvl="1"/>
            <a:r>
              <a:rPr lang="en-NZ" b="1" dirty="0" smtClean="0">
                <a:solidFill>
                  <a:srgbClr val="0070C0"/>
                </a:solidFill>
              </a:rPr>
              <a:t>Mary m. </a:t>
            </a:r>
            <a:r>
              <a:rPr lang="en-NZ" b="1" dirty="0" err="1" smtClean="0">
                <a:solidFill>
                  <a:srgbClr val="0070C0"/>
                </a:solidFill>
              </a:rPr>
              <a:t>Waata</a:t>
            </a:r>
            <a:r>
              <a:rPr lang="en-NZ" b="1" dirty="0" smtClean="0">
                <a:solidFill>
                  <a:srgbClr val="0070C0"/>
                </a:solidFill>
              </a:rPr>
              <a:t> </a:t>
            </a:r>
            <a:r>
              <a:rPr lang="en-NZ" b="1" dirty="0" err="1" smtClean="0">
                <a:solidFill>
                  <a:srgbClr val="0070C0"/>
                </a:solidFill>
              </a:rPr>
              <a:t>Tepania</a:t>
            </a:r>
            <a:r>
              <a:rPr lang="en-NZ" b="1" dirty="0" smtClean="0">
                <a:solidFill>
                  <a:srgbClr val="0070C0"/>
                </a:solidFill>
              </a:rPr>
              <a:t>, 14 </a:t>
            </a:r>
            <a:r>
              <a:rPr lang="en-NZ" b="1" dirty="0" err="1" smtClean="0">
                <a:solidFill>
                  <a:srgbClr val="0070C0"/>
                </a:solidFill>
              </a:rPr>
              <a:t>chn</a:t>
            </a:r>
            <a:r>
              <a:rPr lang="en-NZ" b="1" dirty="0" smtClean="0">
                <a:solidFill>
                  <a:srgbClr val="0070C0"/>
                </a:solidFill>
              </a:rPr>
              <a:t>, &gt; 66 </a:t>
            </a:r>
            <a:r>
              <a:rPr lang="en-NZ" b="1" dirty="0" err="1" smtClean="0">
                <a:solidFill>
                  <a:srgbClr val="0070C0"/>
                </a:solidFill>
              </a:rPr>
              <a:t>mokopuna</a:t>
            </a:r>
            <a:endParaRPr lang="en-NZ" b="1" dirty="0" smtClean="0">
              <a:solidFill>
                <a:srgbClr val="0070C0"/>
              </a:solidFill>
            </a:endParaRPr>
          </a:p>
          <a:p>
            <a:pPr lvl="1"/>
            <a:r>
              <a:rPr lang="en-NZ" b="1" dirty="0" smtClean="0">
                <a:solidFill>
                  <a:srgbClr val="0070C0"/>
                </a:solidFill>
              </a:rPr>
              <a:t>Allan m. Nellie Brass, 8 </a:t>
            </a:r>
            <a:r>
              <a:rPr lang="en-NZ" b="1" dirty="0" err="1" smtClean="0">
                <a:solidFill>
                  <a:srgbClr val="0070C0"/>
                </a:solidFill>
              </a:rPr>
              <a:t>chn</a:t>
            </a:r>
            <a:r>
              <a:rPr lang="en-NZ" b="1" dirty="0" smtClean="0">
                <a:solidFill>
                  <a:srgbClr val="0070C0"/>
                </a:solidFill>
              </a:rPr>
              <a:t>, &gt; 112 </a:t>
            </a:r>
            <a:r>
              <a:rPr lang="en-NZ" b="1" dirty="0" err="1" smtClean="0">
                <a:solidFill>
                  <a:srgbClr val="0070C0"/>
                </a:solidFill>
              </a:rPr>
              <a:t>mokopuna</a:t>
            </a:r>
            <a:endParaRPr lang="en-NZ" b="1" dirty="0" smtClean="0">
              <a:solidFill>
                <a:srgbClr val="0070C0"/>
              </a:solidFill>
            </a:endParaRPr>
          </a:p>
          <a:p>
            <a:pPr lvl="1"/>
            <a:r>
              <a:rPr lang="en-NZ" b="1" dirty="0" err="1" smtClean="0">
                <a:solidFill>
                  <a:srgbClr val="0070C0"/>
                </a:solidFill>
              </a:rPr>
              <a:t>Dollie</a:t>
            </a:r>
            <a:r>
              <a:rPr lang="en-NZ" b="1" dirty="0" smtClean="0">
                <a:solidFill>
                  <a:srgbClr val="0070C0"/>
                </a:solidFill>
              </a:rPr>
              <a:t> m. Charlie Hohaia, 6 </a:t>
            </a:r>
            <a:r>
              <a:rPr lang="en-NZ" b="1" dirty="0" err="1" smtClean="0">
                <a:solidFill>
                  <a:srgbClr val="0070C0"/>
                </a:solidFill>
              </a:rPr>
              <a:t>chn</a:t>
            </a:r>
            <a:r>
              <a:rPr lang="en-NZ" b="1" dirty="0" smtClean="0">
                <a:solidFill>
                  <a:srgbClr val="0070C0"/>
                </a:solidFill>
              </a:rPr>
              <a:t>, &gt; 60 </a:t>
            </a:r>
            <a:r>
              <a:rPr lang="en-NZ" b="1" dirty="0" err="1" smtClean="0">
                <a:solidFill>
                  <a:srgbClr val="0070C0"/>
                </a:solidFill>
              </a:rPr>
              <a:t>mokopuna</a:t>
            </a:r>
            <a:endParaRPr lang="en-NZ" b="1" dirty="0" smtClean="0">
              <a:solidFill>
                <a:srgbClr val="0070C0"/>
              </a:solidFill>
            </a:endParaRPr>
          </a:p>
          <a:p>
            <a:pPr lvl="1"/>
            <a:r>
              <a:rPr lang="en-NZ" b="1" dirty="0" smtClean="0">
                <a:solidFill>
                  <a:srgbClr val="0070C0"/>
                </a:solidFill>
              </a:rPr>
              <a:t>Alec m. </a:t>
            </a:r>
            <a:r>
              <a:rPr lang="en-NZ" b="1" dirty="0" err="1" smtClean="0">
                <a:solidFill>
                  <a:srgbClr val="0070C0"/>
                </a:solidFill>
              </a:rPr>
              <a:t>Bub</a:t>
            </a:r>
            <a:r>
              <a:rPr lang="en-NZ" b="1" dirty="0" smtClean="0">
                <a:solidFill>
                  <a:srgbClr val="0070C0"/>
                </a:solidFill>
              </a:rPr>
              <a:t> </a:t>
            </a:r>
            <a:r>
              <a:rPr lang="en-NZ" b="1" dirty="0" err="1" smtClean="0">
                <a:solidFill>
                  <a:srgbClr val="0070C0"/>
                </a:solidFill>
              </a:rPr>
              <a:t>Berghan</a:t>
            </a:r>
            <a:r>
              <a:rPr lang="en-NZ" b="1" dirty="0" smtClean="0">
                <a:solidFill>
                  <a:srgbClr val="0070C0"/>
                </a:solidFill>
              </a:rPr>
              <a:t>, 8 </a:t>
            </a:r>
            <a:r>
              <a:rPr lang="en-NZ" b="1" dirty="0" err="1" smtClean="0">
                <a:solidFill>
                  <a:srgbClr val="0070C0"/>
                </a:solidFill>
              </a:rPr>
              <a:t>chn</a:t>
            </a:r>
            <a:r>
              <a:rPr lang="en-NZ" b="1" dirty="0" smtClean="0">
                <a:solidFill>
                  <a:srgbClr val="0070C0"/>
                </a:solidFill>
              </a:rPr>
              <a:t>, 36 </a:t>
            </a:r>
            <a:r>
              <a:rPr lang="en-NZ" b="1" dirty="0" err="1" smtClean="0">
                <a:solidFill>
                  <a:srgbClr val="0070C0"/>
                </a:solidFill>
              </a:rPr>
              <a:t>mokopuna</a:t>
            </a:r>
            <a:endParaRPr lang="en-NZ" b="1" dirty="0" smtClean="0">
              <a:solidFill>
                <a:srgbClr val="0070C0"/>
              </a:solidFill>
            </a:endParaRPr>
          </a:p>
          <a:p>
            <a:pPr lvl="1"/>
            <a:r>
              <a:rPr lang="en-NZ" b="1" dirty="0" smtClean="0">
                <a:solidFill>
                  <a:srgbClr val="0070C0"/>
                </a:solidFill>
              </a:rPr>
              <a:t>Kath m. Ian Macnee, 5 </a:t>
            </a:r>
            <a:r>
              <a:rPr lang="en-NZ" b="1" dirty="0" err="1" smtClean="0">
                <a:solidFill>
                  <a:srgbClr val="0070C0"/>
                </a:solidFill>
              </a:rPr>
              <a:t>chn</a:t>
            </a:r>
            <a:r>
              <a:rPr lang="en-NZ" b="1" dirty="0" smtClean="0">
                <a:solidFill>
                  <a:srgbClr val="0070C0"/>
                </a:solidFill>
              </a:rPr>
              <a:t>, 9 </a:t>
            </a:r>
            <a:r>
              <a:rPr lang="en-NZ" b="1" dirty="0" err="1" smtClean="0">
                <a:solidFill>
                  <a:srgbClr val="0070C0"/>
                </a:solidFill>
              </a:rPr>
              <a:t>mokopuna</a:t>
            </a:r>
            <a:endParaRPr lang="en-NZ" b="1" dirty="0" smtClean="0">
              <a:solidFill>
                <a:srgbClr val="0070C0"/>
              </a:solidFill>
            </a:endParaRPr>
          </a:p>
          <a:p>
            <a:pPr lvl="1"/>
            <a:r>
              <a:rPr lang="en-NZ" b="1" dirty="0" smtClean="0">
                <a:solidFill>
                  <a:srgbClr val="0070C0"/>
                </a:solidFill>
              </a:rPr>
              <a:t>Noble m. </a:t>
            </a:r>
            <a:r>
              <a:rPr lang="en-NZ" b="1" dirty="0" err="1" smtClean="0">
                <a:solidFill>
                  <a:srgbClr val="0070C0"/>
                </a:solidFill>
              </a:rPr>
              <a:t>chn</a:t>
            </a:r>
            <a:r>
              <a:rPr lang="en-NZ" b="1" dirty="0" smtClean="0">
                <a:solidFill>
                  <a:srgbClr val="0070C0"/>
                </a:solidFill>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708422"/>
          </a:xfrm>
        </p:spPr>
        <p:txBody>
          <a:bodyPr/>
          <a:lstStyle/>
          <a:p>
            <a:r>
              <a:rPr lang="en-NZ" sz="2800" b="1" dirty="0" smtClean="0">
                <a:solidFill>
                  <a:srgbClr val="0070C0"/>
                </a:solidFill>
              </a:rPr>
              <a:t>Heroes of the Macpherson Reunion</a:t>
            </a:r>
            <a:r>
              <a:rPr lang="en-NZ" sz="2000" b="1" dirty="0" smtClean="0">
                <a:solidFill>
                  <a:srgbClr val="0070C0"/>
                </a:solidFill>
              </a:rPr>
              <a:t/>
            </a:r>
            <a:br>
              <a:rPr lang="en-NZ" sz="2000" b="1" dirty="0" smtClean="0">
                <a:solidFill>
                  <a:srgbClr val="0070C0"/>
                </a:solidFill>
              </a:rPr>
            </a:br>
            <a:endParaRPr lang="en-NZ" sz="2000" b="1" dirty="0" smtClean="0">
              <a:solidFill>
                <a:srgbClr val="0070C0"/>
              </a:solidFill>
            </a:endParaRPr>
          </a:p>
        </p:txBody>
      </p:sp>
      <p:sp>
        <p:nvSpPr>
          <p:cNvPr id="3" name="Content Placeholder 2"/>
          <p:cNvSpPr>
            <a:spLocks noGrp="1"/>
          </p:cNvSpPr>
          <p:nvPr>
            <p:ph idx="1"/>
          </p:nvPr>
        </p:nvSpPr>
        <p:spPr>
          <a:xfrm>
            <a:off x="457200" y="757268"/>
            <a:ext cx="8229600" cy="4347869"/>
          </a:xfrm>
        </p:spPr>
        <p:txBody>
          <a:bodyPr/>
          <a:lstStyle/>
          <a:p>
            <a:r>
              <a:rPr lang="en-NZ" sz="2000" b="1" smtClean="0">
                <a:solidFill>
                  <a:srgbClr val="0070C0"/>
                </a:solidFill>
                <a:latin typeface="+mj-lt"/>
                <a:ea typeface="+mj-ea"/>
                <a:cs typeface="+mj-cs"/>
              </a:rPr>
              <a:t>Catering Meet </a:t>
            </a:r>
            <a:r>
              <a:rPr lang="en-NZ" sz="2000" b="1" dirty="0" smtClean="0">
                <a:solidFill>
                  <a:srgbClr val="0070C0"/>
                </a:solidFill>
                <a:latin typeface="+mj-lt"/>
                <a:ea typeface="+mj-ea"/>
                <a:cs typeface="+mj-cs"/>
              </a:rPr>
              <a:t>and Greet and Spit Roast Dinner – </a:t>
            </a:r>
            <a:r>
              <a:rPr lang="en-NZ" sz="2000" b="1" dirty="0" err="1" smtClean="0">
                <a:solidFill>
                  <a:srgbClr val="0070C0"/>
                </a:solidFill>
                <a:latin typeface="+mj-lt"/>
                <a:ea typeface="+mj-ea"/>
                <a:cs typeface="+mj-cs"/>
              </a:rPr>
              <a:t>Desley</a:t>
            </a:r>
            <a:r>
              <a:rPr lang="en-NZ" sz="2000" b="1" dirty="0" smtClean="0">
                <a:solidFill>
                  <a:srgbClr val="0070C0"/>
                </a:solidFill>
                <a:latin typeface="+mj-lt"/>
                <a:ea typeface="+mj-ea"/>
                <a:cs typeface="+mj-cs"/>
              </a:rPr>
              <a:t> Austin</a:t>
            </a:r>
          </a:p>
          <a:p>
            <a:r>
              <a:rPr lang="en-NZ" sz="2000" b="1" dirty="0" smtClean="0">
                <a:solidFill>
                  <a:srgbClr val="0070C0"/>
                </a:solidFill>
                <a:latin typeface="+mj-lt"/>
                <a:ea typeface="+mj-ea"/>
                <a:cs typeface="+mj-cs"/>
              </a:rPr>
              <a:t>Grass fed wild pig – Stephen Matthews</a:t>
            </a:r>
          </a:p>
          <a:p>
            <a:r>
              <a:rPr lang="en-NZ" sz="2000" b="1" dirty="0" smtClean="0">
                <a:solidFill>
                  <a:srgbClr val="0070C0"/>
                </a:solidFill>
                <a:latin typeface="+mj-lt"/>
                <a:ea typeface="+mj-ea"/>
                <a:cs typeface="+mj-cs"/>
              </a:rPr>
              <a:t>Historians - </a:t>
            </a:r>
            <a:r>
              <a:rPr lang="en-NZ" sz="2000" b="1" dirty="0" err="1" smtClean="0">
                <a:solidFill>
                  <a:srgbClr val="0070C0"/>
                </a:solidFill>
                <a:latin typeface="+mj-lt"/>
                <a:ea typeface="+mj-ea"/>
                <a:cs typeface="+mj-cs"/>
              </a:rPr>
              <a:t>Aroha</a:t>
            </a:r>
            <a:r>
              <a:rPr lang="en-NZ" sz="2000" b="1" dirty="0" smtClean="0">
                <a:solidFill>
                  <a:srgbClr val="0070C0"/>
                </a:solidFill>
                <a:latin typeface="+mj-lt"/>
                <a:ea typeface="+mj-ea"/>
                <a:cs typeface="+mj-cs"/>
              </a:rPr>
              <a:t> </a:t>
            </a:r>
            <a:r>
              <a:rPr lang="en-NZ" sz="2000" b="1" dirty="0" err="1" smtClean="0">
                <a:solidFill>
                  <a:srgbClr val="0070C0"/>
                </a:solidFill>
                <a:latin typeface="+mj-lt"/>
                <a:ea typeface="+mj-ea"/>
                <a:cs typeface="+mj-cs"/>
              </a:rPr>
              <a:t>Amai</a:t>
            </a:r>
            <a:r>
              <a:rPr lang="en-NZ" sz="2000" b="1" dirty="0" smtClean="0">
                <a:solidFill>
                  <a:srgbClr val="0070C0"/>
                </a:solidFill>
                <a:latin typeface="+mj-lt"/>
                <a:ea typeface="+mj-ea"/>
                <a:cs typeface="+mj-cs"/>
              </a:rPr>
              <a:t>, Kath Brass, Heather Carey, Jan Dixon, Jo Edwards, Donna Farrell, </a:t>
            </a:r>
            <a:r>
              <a:rPr lang="en-NZ" sz="2000" b="1" dirty="0" err="1" smtClean="0">
                <a:solidFill>
                  <a:srgbClr val="0070C0"/>
                </a:solidFill>
                <a:latin typeface="+mj-lt"/>
                <a:ea typeface="+mj-ea"/>
                <a:cs typeface="+mj-cs"/>
              </a:rPr>
              <a:t>Raunu</a:t>
            </a:r>
            <a:r>
              <a:rPr lang="en-NZ" sz="2000" b="1" dirty="0" smtClean="0">
                <a:solidFill>
                  <a:srgbClr val="0070C0"/>
                </a:solidFill>
                <a:latin typeface="+mj-lt"/>
                <a:ea typeface="+mj-ea"/>
                <a:cs typeface="+mj-cs"/>
              </a:rPr>
              <a:t> Hohaia, Betty and Marilyn McPherson, Eddy and Keri McPherson, Sonia </a:t>
            </a:r>
            <a:r>
              <a:rPr lang="en-NZ" sz="2000" b="1" dirty="0" err="1" smtClean="0">
                <a:solidFill>
                  <a:srgbClr val="0070C0"/>
                </a:solidFill>
                <a:latin typeface="+mj-lt"/>
                <a:ea typeface="+mj-ea"/>
                <a:cs typeface="+mj-cs"/>
              </a:rPr>
              <a:t>Neho</a:t>
            </a:r>
            <a:r>
              <a:rPr lang="en-NZ" sz="2000" b="1" dirty="0" smtClean="0">
                <a:solidFill>
                  <a:srgbClr val="0070C0"/>
                </a:solidFill>
                <a:latin typeface="+mj-lt"/>
                <a:ea typeface="+mj-ea"/>
                <a:cs typeface="+mj-cs"/>
              </a:rPr>
              <a:t> and Anita Tepania </a:t>
            </a:r>
          </a:p>
          <a:p>
            <a:r>
              <a:rPr lang="en-NZ" sz="2000" b="1" dirty="0" err="1" smtClean="0">
                <a:solidFill>
                  <a:srgbClr val="0070C0"/>
                </a:solidFill>
                <a:latin typeface="+mj-lt"/>
                <a:ea typeface="+mj-ea"/>
                <a:cs typeface="+mj-cs"/>
              </a:rPr>
              <a:t>Kaumatua</a:t>
            </a:r>
            <a:r>
              <a:rPr lang="en-NZ" sz="2000" b="1" dirty="0" smtClean="0">
                <a:solidFill>
                  <a:srgbClr val="0070C0"/>
                </a:solidFill>
                <a:latin typeface="+mj-lt"/>
                <a:ea typeface="+mj-ea"/>
                <a:cs typeface="+mj-cs"/>
              </a:rPr>
              <a:t> – Pa Moses</a:t>
            </a:r>
          </a:p>
          <a:p>
            <a:r>
              <a:rPr lang="en-NZ" sz="2000" b="1" dirty="0" err="1" smtClean="0">
                <a:solidFill>
                  <a:srgbClr val="0070C0"/>
                </a:solidFill>
                <a:latin typeface="+mj-lt"/>
                <a:ea typeface="+mj-ea"/>
                <a:cs typeface="+mj-cs"/>
              </a:rPr>
              <a:t>Karanga</a:t>
            </a:r>
            <a:r>
              <a:rPr lang="en-NZ" sz="2000" b="1" dirty="0" smtClean="0">
                <a:solidFill>
                  <a:srgbClr val="0070C0"/>
                </a:solidFill>
                <a:latin typeface="+mj-lt"/>
                <a:ea typeface="+mj-ea"/>
                <a:cs typeface="+mj-cs"/>
              </a:rPr>
              <a:t> – Mary Rollo and Betty McPherson</a:t>
            </a:r>
          </a:p>
          <a:p>
            <a:r>
              <a:rPr lang="en-NZ" sz="2000" b="1" dirty="0" smtClean="0">
                <a:solidFill>
                  <a:srgbClr val="0070C0"/>
                </a:solidFill>
                <a:latin typeface="+mj-lt"/>
                <a:ea typeface="+mj-ea"/>
                <a:cs typeface="+mj-cs"/>
              </a:rPr>
              <a:t>Potatoes, </a:t>
            </a:r>
            <a:r>
              <a:rPr lang="en-NZ" sz="2000" b="1" dirty="0" err="1" smtClean="0">
                <a:solidFill>
                  <a:srgbClr val="0070C0"/>
                </a:solidFill>
                <a:latin typeface="+mj-lt"/>
                <a:ea typeface="+mj-ea"/>
                <a:cs typeface="+mj-cs"/>
              </a:rPr>
              <a:t>Kumaras</a:t>
            </a:r>
            <a:r>
              <a:rPr lang="en-NZ" sz="2000" b="1" dirty="0" smtClean="0">
                <a:solidFill>
                  <a:srgbClr val="0070C0"/>
                </a:solidFill>
                <a:latin typeface="+mj-lt"/>
                <a:ea typeface="+mj-ea"/>
                <a:cs typeface="+mj-cs"/>
              </a:rPr>
              <a:t> and Squash – David Russell</a:t>
            </a:r>
          </a:p>
          <a:p>
            <a:r>
              <a:rPr lang="en-NZ" sz="2000" b="1" dirty="0" smtClean="0">
                <a:solidFill>
                  <a:srgbClr val="0070C0"/>
                </a:solidFill>
                <a:latin typeface="+mj-lt"/>
                <a:ea typeface="+mj-ea"/>
                <a:cs typeface="+mj-cs"/>
              </a:rPr>
              <a:t>Seafood – Alex Carey and the brotherhood</a:t>
            </a:r>
          </a:p>
          <a:p>
            <a:r>
              <a:rPr lang="en-NZ" sz="2000" b="1" dirty="0" smtClean="0">
                <a:solidFill>
                  <a:srgbClr val="0070C0"/>
                </a:solidFill>
                <a:latin typeface="+mj-lt"/>
                <a:ea typeface="+mj-ea"/>
                <a:cs typeface="+mj-cs"/>
              </a:rPr>
              <a:t>Sheep – Gwillam Macpherson</a:t>
            </a:r>
          </a:p>
          <a:p>
            <a:r>
              <a:rPr lang="en-NZ" sz="2000" b="1" dirty="0" smtClean="0">
                <a:solidFill>
                  <a:srgbClr val="0070C0"/>
                </a:solidFill>
                <a:latin typeface="+mj-lt"/>
                <a:ea typeface="+mj-ea"/>
                <a:cs typeface="+mj-cs"/>
              </a:rPr>
              <a:t>Smoked kingfish – Peter Macpherson</a:t>
            </a:r>
          </a:p>
          <a:p>
            <a:r>
              <a:rPr lang="en-NZ" sz="2000" b="1" dirty="0" smtClean="0">
                <a:solidFill>
                  <a:srgbClr val="0070C0"/>
                </a:solidFill>
                <a:latin typeface="+mj-lt"/>
                <a:ea typeface="+mj-ea"/>
                <a:cs typeface="+mj-cs"/>
              </a:rPr>
              <a:t>Spit Roasters – Gwillam and Marcia, John and Mac Macpherson</a:t>
            </a:r>
          </a:p>
          <a:p>
            <a:r>
              <a:rPr lang="en-NZ" sz="2000" b="1" dirty="0" smtClean="0">
                <a:solidFill>
                  <a:srgbClr val="0070C0"/>
                </a:solidFill>
                <a:latin typeface="+mj-lt"/>
                <a:ea typeface="+mj-ea"/>
                <a:cs typeface="+mj-cs"/>
              </a:rPr>
              <a:t>Sunday Luncheon – Neta Van Der Sluis and the Macpherson sisters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7220"/>
            <a:ext cx="8229600" cy="1068462"/>
          </a:xfrm>
        </p:spPr>
        <p:txBody>
          <a:bodyPr/>
          <a:lstStyle/>
          <a:p>
            <a:pPr lvl="0"/>
            <a:r>
              <a:rPr lang="en-NZ" b="1" dirty="0" smtClean="0">
                <a:solidFill>
                  <a:srgbClr val="0070C0"/>
                </a:solidFill>
              </a:rPr>
              <a:t/>
            </a:r>
            <a:br>
              <a:rPr lang="en-NZ" b="1" dirty="0" smtClean="0">
                <a:solidFill>
                  <a:srgbClr val="0070C0"/>
                </a:solidFill>
              </a:rPr>
            </a:br>
            <a:r>
              <a:rPr lang="en-NZ" sz="4000" b="1" dirty="0" err="1" smtClean="0">
                <a:solidFill>
                  <a:srgbClr val="0070C0"/>
                </a:solidFill>
              </a:rPr>
              <a:t>Macphersons</a:t>
            </a:r>
            <a:r>
              <a:rPr lang="en-NZ" sz="4000" b="1" dirty="0" smtClean="0">
                <a:solidFill>
                  <a:srgbClr val="0070C0"/>
                </a:solidFill>
              </a:rPr>
              <a:t> in the Far North</a:t>
            </a:r>
            <a:r>
              <a:rPr lang="en-NZ" b="1" dirty="0" smtClean="0">
                <a:solidFill>
                  <a:srgbClr val="0070C0"/>
                </a:solidFill>
              </a:rPr>
              <a:t/>
            </a:r>
            <a:br>
              <a:rPr lang="en-NZ" b="1" dirty="0" smtClean="0">
                <a:solidFill>
                  <a:srgbClr val="0070C0"/>
                </a:solidFill>
              </a:rPr>
            </a:br>
            <a:endParaRPr lang="en-NZ" dirty="0"/>
          </a:p>
        </p:txBody>
      </p:sp>
      <p:sp>
        <p:nvSpPr>
          <p:cNvPr id="3" name="Content Placeholder 2"/>
          <p:cNvSpPr>
            <a:spLocks noGrp="1"/>
          </p:cNvSpPr>
          <p:nvPr>
            <p:ph idx="1"/>
          </p:nvPr>
        </p:nvSpPr>
        <p:spPr/>
        <p:txBody>
          <a:bodyPr/>
          <a:lstStyle/>
          <a:p>
            <a:pPr lvl="0">
              <a:buNone/>
              <a:defRPr/>
            </a:pPr>
            <a:r>
              <a:rPr lang="en-NZ" sz="2800" b="1" dirty="0" err="1" smtClean="0">
                <a:solidFill>
                  <a:srgbClr val="0070C0"/>
                </a:solidFill>
              </a:rPr>
              <a:t>Arr</a:t>
            </a:r>
            <a:r>
              <a:rPr lang="en-NZ" sz="2800" b="1" dirty="0" smtClean="0">
                <a:solidFill>
                  <a:srgbClr val="0070C0"/>
                </a:solidFill>
              </a:rPr>
              <a:t> 1923, Alfred Macpherson m. 1916-1925 to Margaret L. Kendall</a:t>
            </a:r>
          </a:p>
          <a:p>
            <a:pPr lvl="1">
              <a:defRPr/>
            </a:pPr>
            <a:r>
              <a:rPr lang="en-NZ" b="1" dirty="0" smtClean="0">
                <a:solidFill>
                  <a:srgbClr val="0070C0"/>
                </a:solidFill>
              </a:rPr>
              <a:t>Hamish, returned to England, 4 </a:t>
            </a:r>
            <a:r>
              <a:rPr lang="en-NZ" b="1" dirty="0" err="1" smtClean="0">
                <a:solidFill>
                  <a:srgbClr val="0070C0"/>
                </a:solidFill>
              </a:rPr>
              <a:t>chn</a:t>
            </a:r>
            <a:r>
              <a:rPr lang="en-NZ" b="1" dirty="0" smtClean="0">
                <a:solidFill>
                  <a:srgbClr val="0070C0"/>
                </a:solidFill>
              </a:rPr>
              <a:t>?</a:t>
            </a:r>
          </a:p>
          <a:p>
            <a:pPr lvl="1">
              <a:defRPr/>
            </a:pPr>
            <a:r>
              <a:rPr lang="en-NZ" b="1" dirty="0" smtClean="0">
                <a:solidFill>
                  <a:srgbClr val="0070C0"/>
                </a:solidFill>
              </a:rPr>
              <a:t>Buff m.  Gertrude Hamilton 6 girls, m. Irene Edwards, 3 girls</a:t>
            </a:r>
          </a:p>
          <a:p>
            <a:pPr lvl="1">
              <a:defRPr/>
            </a:pPr>
            <a:r>
              <a:rPr lang="en-NZ" b="1" dirty="0" smtClean="0">
                <a:solidFill>
                  <a:srgbClr val="0070C0"/>
                </a:solidFill>
              </a:rPr>
              <a:t>Guy m. Janet Boswell 4 boys, m. Wendy Pryce, 2 boys</a:t>
            </a:r>
          </a:p>
          <a:p>
            <a:pPr lvl="1">
              <a:defRPr/>
            </a:pPr>
            <a:r>
              <a:rPr lang="en-NZ" b="1" dirty="0" smtClean="0">
                <a:solidFill>
                  <a:srgbClr val="0070C0"/>
                </a:solidFill>
              </a:rPr>
              <a:t>Peter and John, twins, d. 1942 in WW2</a:t>
            </a:r>
          </a:p>
          <a:p>
            <a:pPr lvl="0">
              <a:buNone/>
              <a:defRPr/>
            </a:pPr>
            <a:r>
              <a:rPr lang="en-NZ" sz="2800" b="1" dirty="0" smtClean="0">
                <a:solidFill>
                  <a:srgbClr val="0070C0"/>
                </a:solidFill>
              </a:rPr>
              <a:t>           </a:t>
            </a:r>
            <a:endParaRPr lang="en-NZ" b="1" dirty="0"/>
          </a:p>
        </p:txBody>
      </p:sp>
      <p:sp>
        <p:nvSpPr>
          <p:cNvPr id="4" name="Title 1"/>
          <p:cNvSpPr txBox="1">
            <a:spLocks/>
          </p:cNvSpPr>
          <p:nvPr/>
        </p:nvSpPr>
        <p:spPr bwMode="auto">
          <a:xfrm>
            <a:off x="457200" y="517240"/>
            <a:ext cx="8229600" cy="1800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endParaRPr kumimoji="0" lang="en-NZ" sz="4000" b="1" i="0" u="none" strike="noStrike" kern="1200" cap="none" spc="0" normalizeH="0" baseline="0" noProof="0" dirty="0" smtClean="0">
              <a:ln>
                <a:noFill/>
              </a:ln>
              <a:solidFill>
                <a:srgbClr val="0070C0"/>
              </a:solidFill>
              <a:effectLst/>
              <a:uLnTx/>
              <a:uFillTx/>
              <a:latin typeface="+mj-lt"/>
              <a:ea typeface="+mj-ea"/>
              <a:cs typeface="+mj-cs"/>
            </a:endParaRPr>
          </a:p>
        </p:txBody>
      </p:sp>
      <p:sp>
        <p:nvSpPr>
          <p:cNvPr id="5" name="Content Placeholder 2"/>
          <p:cNvSpPr txBox="1">
            <a:spLocks/>
          </p:cNvSpPr>
          <p:nvPr/>
        </p:nvSpPr>
        <p:spPr bwMode="auto">
          <a:xfrm>
            <a:off x="107504" y="1417340"/>
            <a:ext cx="8712968" cy="47405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NZ"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b="1" dirty="0" smtClean="0">
                <a:solidFill>
                  <a:srgbClr val="0070C0"/>
                </a:solidFill>
              </a:rPr>
              <a:t/>
            </a:r>
            <a:br>
              <a:rPr lang="en-NZ" b="1" dirty="0" smtClean="0">
                <a:solidFill>
                  <a:srgbClr val="0070C0"/>
                </a:solidFill>
              </a:rPr>
            </a:br>
            <a:r>
              <a:rPr lang="en-NZ" sz="4000" b="1" dirty="0" err="1" smtClean="0">
                <a:solidFill>
                  <a:srgbClr val="0070C0"/>
                </a:solidFill>
              </a:rPr>
              <a:t>Macphersons</a:t>
            </a:r>
            <a:r>
              <a:rPr lang="en-NZ" sz="4000" b="1" dirty="0" smtClean="0">
                <a:solidFill>
                  <a:srgbClr val="0070C0"/>
                </a:solidFill>
              </a:rPr>
              <a:t> in the Far North</a:t>
            </a:r>
            <a:br>
              <a:rPr lang="en-NZ" sz="4000" b="1" dirty="0" smtClean="0">
                <a:solidFill>
                  <a:srgbClr val="0070C0"/>
                </a:solidFill>
              </a:rPr>
            </a:br>
            <a:endParaRPr lang="en-NZ" sz="4000" dirty="0"/>
          </a:p>
        </p:txBody>
      </p:sp>
      <p:sp>
        <p:nvSpPr>
          <p:cNvPr id="3" name="Content Placeholder 2"/>
          <p:cNvSpPr>
            <a:spLocks noGrp="1"/>
          </p:cNvSpPr>
          <p:nvPr>
            <p:ph idx="1"/>
          </p:nvPr>
        </p:nvSpPr>
        <p:spPr/>
        <p:txBody>
          <a:bodyPr/>
          <a:lstStyle/>
          <a:p>
            <a:pPr lvl="0">
              <a:buNone/>
              <a:defRPr/>
            </a:pPr>
            <a:r>
              <a:rPr lang="en-NZ" sz="2800" b="1" dirty="0" smtClean="0">
                <a:solidFill>
                  <a:srgbClr val="0070C0"/>
                </a:solidFill>
              </a:rPr>
              <a:t>Alfred Macpherson m. 1925-1945 to May Russell</a:t>
            </a:r>
          </a:p>
          <a:p>
            <a:pPr lvl="1">
              <a:defRPr/>
            </a:pPr>
            <a:r>
              <a:rPr lang="en-NZ" b="1" dirty="0" smtClean="0">
                <a:solidFill>
                  <a:srgbClr val="0070C0"/>
                </a:solidFill>
              </a:rPr>
              <a:t>Doris m. Stan Andrews, 2 </a:t>
            </a:r>
            <a:r>
              <a:rPr lang="en-NZ" b="1" dirty="0" err="1" smtClean="0">
                <a:solidFill>
                  <a:srgbClr val="0070C0"/>
                </a:solidFill>
              </a:rPr>
              <a:t>chn</a:t>
            </a:r>
            <a:r>
              <a:rPr lang="en-NZ" b="1" dirty="0" smtClean="0">
                <a:solidFill>
                  <a:srgbClr val="0070C0"/>
                </a:solidFill>
              </a:rPr>
              <a:t>, </a:t>
            </a:r>
            <a:r>
              <a:rPr lang="en-NZ" b="1" dirty="0" err="1" smtClean="0">
                <a:solidFill>
                  <a:srgbClr val="0070C0"/>
                </a:solidFill>
              </a:rPr>
              <a:t>mokos</a:t>
            </a:r>
            <a:r>
              <a:rPr lang="en-NZ" b="1" dirty="0" smtClean="0">
                <a:solidFill>
                  <a:srgbClr val="0070C0"/>
                </a:solidFill>
              </a:rPr>
              <a:t> </a:t>
            </a:r>
          </a:p>
          <a:p>
            <a:pPr lvl="1">
              <a:defRPr/>
            </a:pPr>
            <a:r>
              <a:rPr lang="en-NZ" b="1" dirty="0" smtClean="0">
                <a:solidFill>
                  <a:srgbClr val="0070C0"/>
                </a:solidFill>
              </a:rPr>
              <a:t>Ken m. Pat Geddes, 6 </a:t>
            </a:r>
            <a:r>
              <a:rPr lang="en-NZ" b="1" dirty="0" err="1" smtClean="0">
                <a:solidFill>
                  <a:srgbClr val="0070C0"/>
                </a:solidFill>
              </a:rPr>
              <a:t>chn</a:t>
            </a:r>
            <a:r>
              <a:rPr lang="en-NZ" b="1" dirty="0" smtClean="0">
                <a:solidFill>
                  <a:srgbClr val="0070C0"/>
                </a:solidFill>
              </a:rPr>
              <a:t>,  </a:t>
            </a:r>
            <a:r>
              <a:rPr lang="en-NZ" b="1" dirty="0" err="1" smtClean="0">
                <a:solidFill>
                  <a:srgbClr val="0070C0"/>
                </a:solidFill>
              </a:rPr>
              <a:t>mokos</a:t>
            </a:r>
            <a:endParaRPr lang="en-NZ" b="1" dirty="0" smtClean="0">
              <a:solidFill>
                <a:srgbClr val="0070C0"/>
              </a:solidFill>
            </a:endParaRPr>
          </a:p>
          <a:p>
            <a:pPr lvl="1">
              <a:defRPr/>
            </a:pPr>
            <a:r>
              <a:rPr lang="en-NZ" b="1" dirty="0" smtClean="0">
                <a:solidFill>
                  <a:srgbClr val="0070C0"/>
                </a:solidFill>
              </a:rPr>
              <a:t>Gordon Ross m.  </a:t>
            </a:r>
            <a:r>
              <a:rPr lang="en-NZ" b="1" dirty="0" err="1" smtClean="0">
                <a:solidFill>
                  <a:srgbClr val="0070C0"/>
                </a:solidFill>
              </a:rPr>
              <a:t>Nancye</a:t>
            </a:r>
            <a:r>
              <a:rPr lang="en-NZ" b="1" dirty="0" smtClean="0">
                <a:solidFill>
                  <a:srgbClr val="0070C0"/>
                </a:solidFill>
              </a:rPr>
              <a:t> Mills, 2 girls</a:t>
            </a:r>
          </a:p>
          <a:p>
            <a:pPr lvl="0">
              <a:buNone/>
              <a:defRPr/>
            </a:pPr>
            <a:r>
              <a:rPr lang="en-NZ" sz="2800" b="1" dirty="0" err="1" smtClean="0">
                <a:solidFill>
                  <a:srgbClr val="0070C0"/>
                </a:solidFill>
              </a:rPr>
              <a:t>Arr</a:t>
            </a:r>
            <a:r>
              <a:rPr lang="en-NZ" sz="2800" b="1" dirty="0" smtClean="0">
                <a:solidFill>
                  <a:srgbClr val="0070C0"/>
                </a:solidFill>
              </a:rPr>
              <a:t> 1935,  (Eric) Gordon Macpherson m. 1939-1979 Ines Bennett</a:t>
            </a:r>
          </a:p>
          <a:p>
            <a:pPr lvl="1">
              <a:defRPr/>
            </a:pPr>
            <a:r>
              <a:rPr lang="en-NZ" b="1" dirty="0" smtClean="0">
                <a:solidFill>
                  <a:srgbClr val="0070C0"/>
                </a:solidFill>
              </a:rPr>
              <a:t>Rosemary m. Don Law, 3 boys, 4 grandchildren</a:t>
            </a:r>
          </a:p>
          <a:p>
            <a:pPr lvl="1">
              <a:defRPr/>
            </a:pPr>
            <a:r>
              <a:rPr lang="en-NZ" b="1" dirty="0" smtClean="0">
                <a:solidFill>
                  <a:srgbClr val="0070C0"/>
                </a:solidFill>
              </a:rPr>
              <a:t>Robin m. Bob Dunn, 2 girls, 3 grandchildren</a:t>
            </a:r>
            <a:endParaRPr lang="en-NZ" b="1" dirty="0" smtClean="0"/>
          </a:p>
          <a:p>
            <a:endParaRPr lang="en-N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17207"/>
            <a:ext cx="8229600" cy="952500"/>
          </a:xfrm>
        </p:spPr>
        <p:txBody>
          <a:bodyPr/>
          <a:lstStyle/>
          <a:p>
            <a:r>
              <a:rPr lang="en-NZ" sz="3200" b="1" dirty="0" smtClean="0">
                <a:solidFill>
                  <a:srgbClr val="0070C0"/>
                </a:solidFill>
              </a:rPr>
              <a:t>Francis ‘Frank’ McPherson and </a:t>
            </a:r>
            <a:br>
              <a:rPr lang="en-NZ" sz="3200" b="1" dirty="0" smtClean="0">
                <a:solidFill>
                  <a:srgbClr val="0070C0"/>
                </a:solidFill>
              </a:rPr>
            </a:br>
            <a:r>
              <a:rPr lang="en-NZ" sz="3200" b="1" dirty="0" err="1" smtClean="0">
                <a:solidFill>
                  <a:srgbClr val="0070C0"/>
                </a:solidFill>
              </a:rPr>
              <a:t>Morehu</a:t>
            </a:r>
            <a:r>
              <a:rPr lang="en-NZ" sz="3200" b="1" dirty="0" smtClean="0">
                <a:solidFill>
                  <a:srgbClr val="0070C0"/>
                </a:solidFill>
              </a:rPr>
              <a:t> Rebecca ‘</a:t>
            </a:r>
            <a:r>
              <a:rPr lang="en-NZ" sz="3200" b="1" dirty="0" err="1" smtClean="0">
                <a:solidFill>
                  <a:srgbClr val="0070C0"/>
                </a:solidFill>
              </a:rPr>
              <a:t>Butu</a:t>
            </a:r>
            <a:r>
              <a:rPr lang="en-NZ" sz="3200" b="1" dirty="0" smtClean="0">
                <a:solidFill>
                  <a:srgbClr val="0070C0"/>
                </a:solidFill>
              </a:rPr>
              <a:t>’ </a:t>
            </a:r>
            <a:r>
              <a:rPr lang="en-NZ" sz="3200" b="1" dirty="0" err="1" smtClean="0">
                <a:solidFill>
                  <a:srgbClr val="0070C0"/>
                </a:solidFill>
              </a:rPr>
              <a:t>Arano</a:t>
            </a:r>
            <a:r>
              <a:rPr lang="en-NZ" sz="4000" dirty="0" smtClean="0">
                <a:solidFill>
                  <a:srgbClr val="0070C0"/>
                </a:solidFill>
              </a:rPr>
              <a:t/>
            </a:r>
            <a:br>
              <a:rPr lang="en-NZ" sz="4000" dirty="0" smtClean="0">
                <a:solidFill>
                  <a:srgbClr val="0070C0"/>
                </a:solidFill>
              </a:rPr>
            </a:br>
            <a:r>
              <a:rPr lang="en-NZ" sz="2400" b="1" dirty="0" smtClean="0">
                <a:solidFill>
                  <a:srgbClr val="0070C0"/>
                </a:solidFill>
              </a:rPr>
              <a:t>p. aft 1910-1921, m. 1921-1922 </a:t>
            </a:r>
          </a:p>
        </p:txBody>
      </p:sp>
      <p:pic>
        <p:nvPicPr>
          <p:cNvPr id="6" name="Picture 5" descr="Morehu 31 May 1952.jpg"/>
          <p:cNvPicPr>
            <a:picLocks noChangeAspect="1"/>
          </p:cNvPicPr>
          <p:nvPr/>
        </p:nvPicPr>
        <p:blipFill>
          <a:blip r:embed="rId2" cstate="print"/>
          <a:stretch>
            <a:fillRect/>
          </a:stretch>
        </p:blipFill>
        <p:spPr>
          <a:xfrm>
            <a:off x="4788024" y="1489348"/>
            <a:ext cx="3203013" cy="3888432"/>
          </a:xfrm>
          <a:prstGeom prst="rect">
            <a:avLst/>
          </a:prstGeom>
        </p:spPr>
      </p:pic>
      <p:pic>
        <p:nvPicPr>
          <p:cNvPr id="7" name="Picture 6" descr="Frank McPh aged abt 27 Revised.jpg"/>
          <p:cNvPicPr>
            <a:picLocks noChangeAspect="1"/>
          </p:cNvPicPr>
          <p:nvPr/>
        </p:nvPicPr>
        <p:blipFill>
          <a:blip r:embed="rId3" cstate="print"/>
          <a:srcRect l="3929" r="3737"/>
          <a:stretch>
            <a:fillRect/>
          </a:stretch>
        </p:blipFill>
        <p:spPr>
          <a:xfrm>
            <a:off x="971600" y="1489348"/>
            <a:ext cx="3600400" cy="38958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000" b="1" dirty="0" smtClean="0">
                <a:solidFill>
                  <a:srgbClr val="0070C0"/>
                </a:solidFill>
              </a:rPr>
              <a:t>Francis ‘Frank’ McPherson of Wardwell, </a:t>
            </a:r>
            <a:r>
              <a:rPr lang="en-NZ" sz="2000" b="1" dirty="0" err="1" smtClean="0">
                <a:solidFill>
                  <a:srgbClr val="0070C0"/>
                </a:solidFill>
              </a:rPr>
              <a:t>Inverkeithny</a:t>
            </a:r>
            <a:r>
              <a:rPr lang="en-NZ" sz="2000" b="1" dirty="0" smtClean="0">
                <a:solidFill>
                  <a:srgbClr val="0070C0"/>
                </a:solidFill>
              </a:rPr>
              <a:t>, Banffshire, father John, mother Annie Allan, grandfather Alexander, </a:t>
            </a:r>
            <a:r>
              <a:rPr lang="en-NZ" sz="2000" b="1" dirty="0" err="1" smtClean="0">
                <a:solidFill>
                  <a:srgbClr val="0070C0"/>
                </a:solidFill>
              </a:rPr>
              <a:t>gtgrandfather</a:t>
            </a:r>
            <a:r>
              <a:rPr lang="en-NZ" sz="2000" b="1" dirty="0" smtClean="0">
                <a:solidFill>
                  <a:srgbClr val="0070C0"/>
                </a:solidFill>
              </a:rPr>
              <a:t> Francis,</a:t>
            </a:r>
            <a:r>
              <a:rPr lang="en-NZ" sz="2000" dirty="0" smtClean="0">
                <a:solidFill>
                  <a:srgbClr val="0070C0"/>
                </a:solidFill>
              </a:rPr>
              <a:t/>
            </a:r>
            <a:br>
              <a:rPr lang="en-NZ" sz="2000" dirty="0" smtClean="0">
                <a:solidFill>
                  <a:srgbClr val="0070C0"/>
                </a:solidFill>
              </a:rPr>
            </a:br>
            <a:r>
              <a:rPr lang="en-NZ" sz="2000" b="1" dirty="0" smtClean="0">
                <a:solidFill>
                  <a:srgbClr val="0070C0"/>
                </a:solidFill>
              </a:rPr>
              <a:t>Frank</a:t>
            </a:r>
            <a:r>
              <a:rPr lang="en-NZ" sz="2000" dirty="0" smtClean="0">
                <a:solidFill>
                  <a:srgbClr val="0070C0"/>
                </a:solidFill>
              </a:rPr>
              <a:t> </a:t>
            </a:r>
            <a:r>
              <a:rPr lang="en-NZ" sz="2000" b="1" dirty="0" smtClean="0">
                <a:solidFill>
                  <a:srgbClr val="0070C0"/>
                </a:solidFill>
              </a:rPr>
              <a:t>born about 1878, died about 20 Feb 1922, aged 44</a:t>
            </a:r>
          </a:p>
        </p:txBody>
      </p:sp>
      <p:pic>
        <p:nvPicPr>
          <p:cNvPr id="3" name="Picture 2" descr="Ormuz Orient Line 1910.jpg"/>
          <p:cNvPicPr>
            <a:picLocks noChangeAspect="1"/>
          </p:cNvPicPr>
          <p:nvPr/>
        </p:nvPicPr>
        <p:blipFill>
          <a:blip r:embed="rId2" cstate="print"/>
          <a:stretch>
            <a:fillRect/>
          </a:stretch>
        </p:blipFill>
        <p:spPr>
          <a:xfrm>
            <a:off x="4355975" y="3361556"/>
            <a:ext cx="3847209" cy="2016224"/>
          </a:xfrm>
          <a:prstGeom prst="rect">
            <a:avLst/>
          </a:prstGeom>
          <a:ln w="3175">
            <a:solidFill>
              <a:schemeClr val="tx1"/>
            </a:solidFill>
          </a:ln>
        </p:spPr>
      </p:pic>
      <p:pic>
        <p:nvPicPr>
          <p:cNvPr id="4" name="Picture 3" descr="Inverkeithny Schoolhouse.jpg"/>
          <p:cNvPicPr>
            <a:picLocks noChangeAspect="1"/>
          </p:cNvPicPr>
          <p:nvPr/>
        </p:nvPicPr>
        <p:blipFill>
          <a:blip r:embed="rId3" cstate="print"/>
          <a:stretch>
            <a:fillRect/>
          </a:stretch>
        </p:blipFill>
        <p:spPr>
          <a:xfrm>
            <a:off x="4355975" y="1237320"/>
            <a:ext cx="3796055" cy="2052228"/>
          </a:xfrm>
          <a:prstGeom prst="rect">
            <a:avLst/>
          </a:prstGeom>
          <a:ln w="3175">
            <a:solidFill>
              <a:schemeClr val="tx1"/>
            </a:solidFill>
          </a:ln>
        </p:spPr>
      </p:pic>
      <p:pic>
        <p:nvPicPr>
          <p:cNvPr id="8" name="Picture 7" descr="Inverkeithny Kirk 2.jpg"/>
          <p:cNvPicPr>
            <a:picLocks noChangeAspect="1"/>
          </p:cNvPicPr>
          <p:nvPr/>
        </p:nvPicPr>
        <p:blipFill>
          <a:blip r:embed="rId4" cstate="print"/>
          <a:stretch>
            <a:fillRect/>
          </a:stretch>
        </p:blipFill>
        <p:spPr>
          <a:xfrm>
            <a:off x="648154" y="3361556"/>
            <a:ext cx="3635814" cy="2016224"/>
          </a:xfrm>
          <a:prstGeom prst="rect">
            <a:avLst/>
          </a:prstGeom>
        </p:spPr>
      </p:pic>
      <p:pic>
        <p:nvPicPr>
          <p:cNvPr id="9" name="Picture 8" descr="Inverkeithny farm 2.jpg"/>
          <p:cNvPicPr>
            <a:picLocks noChangeAspect="1"/>
          </p:cNvPicPr>
          <p:nvPr/>
        </p:nvPicPr>
        <p:blipFill>
          <a:blip r:embed="rId5" cstate="print"/>
          <a:srcRect t="1487" r="5034" b="5530"/>
          <a:stretch>
            <a:fillRect/>
          </a:stretch>
        </p:blipFill>
        <p:spPr>
          <a:xfrm>
            <a:off x="665847" y="1237320"/>
            <a:ext cx="3618121" cy="2052228"/>
          </a:xfrm>
          <a:prstGeom prst="rect">
            <a:avLst/>
          </a:prstGeom>
          <a:ln w="3175">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7207"/>
            <a:ext cx="8229600" cy="952500"/>
          </a:xfrm>
        </p:spPr>
        <p:txBody>
          <a:bodyPr/>
          <a:lstStyle/>
          <a:p>
            <a:r>
              <a:rPr lang="en-NZ" sz="2000" b="1" dirty="0" err="1" smtClean="0">
                <a:solidFill>
                  <a:srgbClr val="0070C0"/>
                </a:solidFill>
              </a:rPr>
              <a:t>Morehu</a:t>
            </a:r>
            <a:r>
              <a:rPr lang="en-NZ" sz="2000" b="1" dirty="0" smtClean="0">
                <a:solidFill>
                  <a:srgbClr val="0070C0"/>
                </a:solidFill>
              </a:rPr>
              <a:t> Rebecca </a:t>
            </a:r>
            <a:r>
              <a:rPr lang="en-NZ" sz="2000" b="1" dirty="0" err="1" smtClean="0">
                <a:solidFill>
                  <a:srgbClr val="0070C0"/>
                </a:solidFill>
              </a:rPr>
              <a:t>Pene</a:t>
            </a:r>
            <a:r>
              <a:rPr lang="en-NZ" sz="2000" b="1" dirty="0" smtClean="0">
                <a:solidFill>
                  <a:srgbClr val="0070C0"/>
                </a:solidFill>
              </a:rPr>
              <a:t> ‘</a:t>
            </a:r>
            <a:r>
              <a:rPr lang="en-NZ" sz="2000" b="1" dirty="0" err="1" smtClean="0">
                <a:solidFill>
                  <a:srgbClr val="0070C0"/>
                </a:solidFill>
              </a:rPr>
              <a:t>Butu</a:t>
            </a:r>
            <a:r>
              <a:rPr lang="en-NZ" sz="2000" b="1" dirty="0" smtClean="0">
                <a:solidFill>
                  <a:srgbClr val="0070C0"/>
                </a:solidFill>
              </a:rPr>
              <a:t>’ </a:t>
            </a:r>
            <a:r>
              <a:rPr lang="en-NZ" sz="2000" b="1" dirty="0" err="1" smtClean="0">
                <a:solidFill>
                  <a:srgbClr val="0070C0"/>
                </a:solidFill>
              </a:rPr>
              <a:t>Arano</a:t>
            </a:r>
            <a:r>
              <a:rPr lang="en-NZ" sz="2000" b="1" dirty="0" smtClean="0">
                <a:solidFill>
                  <a:srgbClr val="0070C0"/>
                </a:solidFill>
              </a:rPr>
              <a:t/>
            </a:r>
            <a:br>
              <a:rPr lang="en-NZ" sz="2000" b="1" dirty="0" smtClean="0">
                <a:solidFill>
                  <a:srgbClr val="0070C0"/>
                </a:solidFill>
              </a:rPr>
            </a:br>
            <a:r>
              <a:rPr lang="en-NZ" sz="2000" b="1" dirty="0" smtClean="0">
                <a:solidFill>
                  <a:srgbClr val="0070C0"/>
                </a:solidFill>
              </a:rPr>
              <a:t>parents </a:t>
            </a:r>
            <a:r>
              <a:rPr lang="en-NZ" sz="2000" b="1" dirty="0" err="1" smtClean="0">
                <a:solidFill>
                  <a:srgbClr val="0070C0"/>
                </a:solidFill>
              </a:rPr>
              <a:t>Hariata</a:t>
            </a:r>
            <a:r>
              <a:rPr lang="en-NZ" sz="2000" b="1" dirty="0" smtClean="0">
                <a:solidFill>
                  <a:srgbClr val="0070C0"/>
                </a:solidFill>
              </a:rPr>
              <a:t> / </a:t>
            </a:r>
            <a:r>
              <a:rPr lang="en-NZ" sz="2000" b="1" dirty="0" err="1" smtClean="0">
                <a:solidFill>
                  <a:srgbClr val="0070C0"/>
                </a:solidFill>
              </a:rPr>
              <a:t>Hemoata</a:t>
            </a:r>
            <a:r>
              <a:rPr lang="en-NZ" sz="2000" b="1" dirty="0" smtClean="0">
                <a:solidFill>
                  <a:srgbClr val="0070C0"/>
                </a:solidFill>
              </a:rPr>
              <a:t> </a:t>
            </a:r>
            <a:r>
              <a:rPr lang="en-NZ" sz="2000" b="1" dirty="0" err="1" smtClean="0">
                <a:solidFill>
                  <a:srgbClr val="0070C0"/>
                </a:solidFill>
              </a:rPr>
              <a:t>Hehana</a:t>
            </a:r>
            <a:r>
              <a:rPr lang="en-NZ" sz="2000" b="1" dirty="0" smtClean="0">
                <a:solidFill>
                  <a:srgbClr val="0070C0"/>
                </a:solidFill>
              </a:rPr>
              <a:t> and </a:t>
            </a:r>
            <a:r>
              <a:rPr lang="en-NZ" sz="2000" b="1" dirty="0" err="1" smtClean="0">
                <a:solidFill>
                  <a:srgbClr val="0070C0"/>
                </a:solidFill>
              </a:rPr>
              <a:t>Pene</a:t>
            </a:r>
            <a:r>
              <a:rPr lang="en-NZ" sz="2000" b="1" dirty="0" smtClean="0">
                <a:solidFill>
                  <a:srgbClr val="0070C0"/>
                </a:solidFill>
              </a:rPr>
              <a:t> </a:t>
            </a:r>
            <a:r>
              <a:rPr lang="en-NZ" sz="2000" b="1" dirty="0" err="1" smtClean="0">
                <a:solidFill>
                  <a:srgbClr val="0070C0"/>
                </a:solidFill>
              </a:rPr>
              <a:t>Arano</a:t>
            </a:r>
            <a:r>
              <a:rPr lang="en-NZ" sz="2000" b="1" dirty="0" smtClean="0">
                <a:solidFill>
                  <a:srgbClr val="0070C0"/>
                </a:solidFill>
              </a:rPr>
              <a:t>/ Allan</a:t>
            </a:r>
            <a:br>
              <a:rPr lang="en-NZ" sz="2000" b="1" dirty="0" smtClean="0">
                <a:solidFill>
                  <a:srgbClr val="0070C0"/>
                </a:solidFill>
              </a:rPr>
            </a:br>
            <a:r>
              <a:rPr lang="en-NZ" sz="2000" b="1" dirty="0" err="1" smtClean="0">
                <a:solidFill>
                  <a:srgbClr val="0070C0"/>
                </a:solidFill>
              </a:rPr>
              <a:t>Chn</a:t>
            </a:r>
            <a:r>
              <a:rPr lang="en-NZ" sz="2000" b="1" dirty="0" smtClean="0">
                <a:solidFill>
                  <a:srgbClr val="0070C0"/>
                </a:solidFill>
              </a:rPr>
              <a:t>: </a:t>
            </a:r>
            <a:r>
              <a:rPr lang="en-NZ" sz="2000" b="1" dirty="0" err="1" smtClean="0">
                <a:solidFill>
                  <a:srgbClr val="0070C0"/>
                </a:solidFill>
              </a:rPr>
              <a:t>Butu</a:t>
            </a:r>
            <a:r>
              <a:rPr lang="en-NZ" sz="2000" b="1" dirty="0" smtClean="0">
                <a:solidFill>
                  <a:srgbClr val="0070C0"/>
                </a:solidFill>
              </a:rPr>
              <a:t>, Dolly, </a:t>
            </a:r>
            <a:r>
              <a:rPr lang="en-NZ" sz="2000" b="1" dirty="0" err="1" smtClean="0">
                <a:solidFill>
                  <a:srgbClr val="0070C0"/>
                </a:solidFill>
              </a:rPr>
              <a:t>Koti</a:t>
            </a:r>
            <a:r>
              <a:rPr lang="en-NZ" sz="2000" b="1" dirty="0" smtClean="0">
                <a:solidFill>
                  <a:srgbClr val="0070C0"/>
                </a:solidFill>
              </a:rPr>
              <a:t>, </a:t>
            </a:r>
            <a:r>
              <a:rPr lang="en-NZ" sz="2000" b="1" dirty="0" err="1" smtClean="0">
                <a:solidFill>
                  <a:srgbClr val="0070C0"/>
                </a:solidFill>
              </a:rPr>
              <a:t>Puki</a:t>
            </a:r>
            <a:r>
              <a:rPr lang="en-NZ" sz="2000" b="1" dirty="0" smtClean="0">
                <a:solidFill>
                  <a:srgbClr val="0070C0"/>
                </a:solidFill>
              </a:rPr>
              <a:t>, John, </a:t>
            </a:r>
            <a:r>
              <a:rPr lang="en-NZ" sz="2000" b="1" dirty="0" err="1" smtClean="0">
                <a:solidFill>
                  <a:srgbClr val="0070C0"/>
                </a:solidFill>
              </a:rPr>
              <a:t>Ngaranoa</a:t>
            </a:r>
            <a:r>
              <a:rPr lang="en-NZ" sz="2000" b="1" dirty="0" smtClean="0">
                <a:solidFill>
                  <a:srgbClr val="0070C0"/>
                </a:solidFill>
              </a:rPr>
              <a:t> and Emily </a:t>
            </a:r>
            <a:r>
              <a:rPr lang="en-NZ" sz="2000" b="1" dirty="0" err="1" smtClean="0">
                <a:solidFill>
                  <a:srgbClr val="0070C0"/>
                </a:solidFill>
              </a:rPr>
              <a:t>Mangai</a:t>
            </a:r>
            <a:r>
              <a:rPr lang="en-NZ" sz="2000" b="1" dirty="0" smtClean="0">
                <a:solidFill>
                  <a:srgbClr val="0070C0"/>
                </a:solidFill>
              </a:rPr>
              <a:t> </a:t>
            </a:r>
            <a:r>
              <a:rPr lang="en-NZ" sz="2000" b="1" dirty="0" err="1" smtClean="0">
                <a:solidFill>
                  <a:srgbClr val="0070C0"/>
                </a:solidFill>
              </a:rPr>
              <a:t>Arano</a:t>
            </a:r>
            <a:r>
              <a:rPr lang="en-NZ" sz="2000" b="1" dirty="0" smtClean="0"/>
              <a:t/>
            </a:r>
            <a:br>
              <a:rPr lang="en-NZ" sz="2000" b="1" dirty="0" smtClean="0"/>
            </a:br>
            <a:r>
              <a:rPr lang="en-NZ" sz="2000" b="1" dirty="0" err="1" smtClean="0">
                <a:solidFill>
                  <a:srgbClr val="0070C0"/>
                </a:solidFill>
              </a:rPr>
              <a:t>Butu</a:t>
            </a:r>
            <a:r>
              <a:rPr lang="en-NZ" sz="2000" b="1" dirty="0" smtClean="0">
                <a:solidFill>
                  <a:srgbClr val="0070C0"/>
                </a:solidFill>
              </a:rPr>
              <a:t> born about 1877, died 21 February 1959 aged 73</a:t>
            </a:r>
          </a:p>
        </p:txBody>
      </p:sp>
      <p:pic>
        <p:nvPicPr>
          <p:cNvPr id="3" name="Picture 2" descr="Hemoata Pene Mehana and Pene Allan.jpg"/>
          <p:cNvPicPr>
            <a:picLocks noChangeAspect="1"/>
          </p:cNvPicPr>
          <p:nvPr/>
        </p:nvPicPr>
        <p:blipFill>
          <a:blip r:embed="rId2" cstate="print"/>
          <a:stretch>
            <a:fillRect/>
          </a:stretch>
        </p:blipFill>
        <p:spPr>
          <a:xfrm>
            <a:off x="467546" y="1297328"/>
            <a:ext cx="2861589" cy="1800200"/>
          </a:xfrm>
          <a:prstGeom prst="rect">
            <a:avLst/>
          </a:prstGeom>
          <a:ln w="3175">
            <a:solidFill>
              <a:schemeClr val="tx1"/>
            </a:solidFill>
          </a:ln>
        </p:spPr>
      </p:pic>
      <p:pic>
        <p:nvPicPr>
          <p:cNvPr id="4" name="Picture 3" descr="Morehu 31 May 1952.jpg"/>
          <p:cNvPicPr>
            <a:picLocks noChangeAspect="1"/>
          </p:cNvPicPr>
          <p:nvPr/>
        </p:nvPicPr>
        <p:blipFill>
          <a:blip r:embed="rId3" cstate="print"/>
          <a:stretch>
            <a:fillRect/>
          </a:stretch>
        </p:blipFill>
        <p:spPr>
          <a:xfrm>
            <a:off x="395536" y="3202132"/>
            <a:ext cx="1728192" cy="2098010"/>
          </a:xfrm>
          <a:prstGeom prst="rect">
            <a:avLst/>
          </a:prstGeom>
        </p:spPr>
      </p:pic>
      <p:pic>
        <p:nvPicPr>
          <p:cNvPr id="6" name="Picture 5" descr="Butu.jpg"/>
          <p:cNvPicPr>
            <a:picLocks noChangeAspect="1"/>
          </p:cNvPicPr>
          <p:nvPr/>
        </p:nvPicPr>
        <p:blipFill>
          <a:blip r:embed="rId4" cstate="print"/>
          <a:stretch>
            <a:fillRect/>
          </a:stretch>
        </p:blipFill>
        <p:spPr>
          <a:xfrm>
            <a:off x="5675289" y="1345332"/>
            <a:ext cx="3073175" cy="3888432"/>
          </a:xfrm>
          <a:prstGeom prst="rect">
            <a:avLst/>
          </a:prstGeom>
        </p:spPr>
      </p:pic>
      <p:pic>
        <p:nvPicPr>
          <p:cNvPr id="8" name="Picture 7" descr="Morehu bw (Taken at Aunty Ethel's Wedding).jpg"/>
          <p:cNvPicPr>
            <a:picLocks noChangeAspect="1"/>
          </p:cNvPicPr>
          <p:nvPr/>
        </p:nvPicPr>
        <p:blipFill>
          <a:blip r:embed="rId5" cstate="print"/>
          <a:stretch>
            <a:fillRect/>
          </a:stretch>
        </p:blipFill>
        <p:spPr>
          <a:xfrm>
            <a:off x="3923930" y="1297327"/>
            <a:ext cx="1515553" cy="2028392"/>
          </a:xfrm>
          <a:prstGeom prst="rect">
            <a:avLst/>
          </a:prstGeom>
        </p:spPr>
      </p:pic>
      <p:pic>
        <p:nvPicPr>
          <p:cNvPr id="9" name="Picture 8" descr="Udjur Family.jpg"/>
          <p:cNvPicPr>
            <a:picLocks noChangeAspect="1"/>
          </p:cNvPicPr>
          <p:nvPr/>
        </p:nvPicPr>
        <p:blipFill>
          <a:blip r:embed="rId6" cstate="print"/>
          <a:srcRect l="557" t="8001" r="2152"/>
          <a:stretch>
            <a:fillRect/>
          </a:stretch>
        </p:blipFill>
        <p:spPr>
          <a:xfrm>
            <a:off x="2195736" y="3361556"/>
            <a:ext cx="3384376" cy="202553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757267"/>
            <a:ext cx="4917232" cy="1740193"/>
          </a:xfrm>
        </p:spPr>
        <p:txBody>
          <a:bodyPr/>
          <a:lstStyle/>
          <a:p>
            <a:pPr algn="l"/>
            <a:r>
              <a:rPr lang="en-NZ" sz="2000" b="1" dirty="0" smtClean="0">
                <a:solidFill>
                  <a:srgbClr val="0070C0"/>
                </a:solidFill>
              </a:rPr>
              <a:t>Mary and </a:t>
            </a:r>
            <a:r>
              <a:rPr lang="en-NZ" sz="2000" b="1" dirty="0" err="1" smtClean="0">
                <a:solidFill>
                  <a:srgbClr val="0070C0"/>
                </a:solidFill>
              </a:rPr>
              <a:t>Waata</a:t>
            </a:r>
            <a:r>
              <a:rPr lang="en-NZ" sz="2000" b="1" dirty="0" smtClean="0">
                <a:solidFill>
                  <a:srgbClr val="0070C0"/>
                </a:solidFill>
              </a:rPr>
              <a:t> Tepania</a:t>
            </a:r>
            <a:r>
              <a:rPr lang="en-NZ" sz="2000" dirty="0" smtClean="0">
                <a:solidFill>
                  <a:srgbClr val="0070C0"/>
                </a:solidFill>
              </a:rPr>
              <a:t/>
            </a:r>
            <a:br>
              <a:rPr lang="en-NZ" sz="2000" dirty="0" smtClean="0">
                <a:solidFill>
                  <a:srgbClr val="0070C0"/>
                </a:solidFill>
              </a:rPr>
            </a:br>
            <a:r>
              <a:rPr lang="en-NZ" sz="2000" b="1" dirty="0" smtClean="0">
                <a:solidFill>
                  <a:srgbClr val="0070C0"/>
                </a:solidFill>
              </a:rPr>
              <a:t>Their children: standing Michael, Ben, Dolly, Wally Busby, </a:t>
            </a:r>
            <a:r>
              <a:rPr lang="en-NZ" sz="2000" b="1" dirty="0" err="1" smtClean="0">
                <a:solidFill>
                  <a:srgbClr val="0070C0"/>
                </a:solidFill>
              </a:rPr>
              <a:t>Wati</a:t>
            </a:r>
            <a:r>
              <a:rPr lang="en-NZ" sz="2000" b="1" dirty="0" smtClean="0">
                <a:solidFill>
                  <a:srgbClr val="0070C0"/>
                </a:solidFill>
              </a:rPr>
              <a:t>, Eddie, George, Aubrey and Phoebe.  Seated are May </a:t>
            </a:r>
            <a:r>
              <a:rPr lang="en-NZ" sz="2000" b="1" dirty="0" err="1" smtClean="0">
                <a:solidFill>
                  <a:srgbClr val="0070C0"/>
                </a:solidFill>
              </a:rPr>
              <a:t>Matiu</a:t>
            </a:r>
            <a:r>
              <a:rPr lang="en-NZ" sz="2000" b="1" dirty="0" smtClean="0">
                <a:solidFill>
                  <a:srgbClr val="0070C0"/>
                </a:solidFill>
              </a:rPr>
              <a:t>, </a:t>
            </a:r>
            <a:r>
              <a:rPr lang="en-NZ" sz="2000" b="1" dirty="0" err="1" smtClean="0">
                <a:solidFill>
                  <a:srgbClr val="0070C0"/>
                </a:solidFill>
              </a:rPr>
              <a:t>Bub</a:t>
            </a:r>
            <a:r>
              <a:rPr lang="en-NZ" sz="2000" b="1" dirty="0" smtClean="0">
                <a:solidFill>
                  <a:srgbClr val="0070C0"/>
                </a:solidFill>
              </a:rPr>
              <a:t> (Kathleen) Busby, and Mary (wife of the late Kennedy Tepania). Joseph was absent, ill.</a:t>
            </a:r>
            <a:r>
              <a:rPr lang="en-NZ" sz="2000" dirty="0" smtClean="0">
                <a:solidFill>
                  <a:srgbClr val="0070C0"/>
                </a:solidFill>
              </a:rPr>
              <a:t/>
            </a:r>
            <a:br>
              <a:rPr lang="en-NZ" sz="2000" dirty="0" smtClean="0">
                <a:solidFill>
                  <a:srgbClr val="0070C0"/>
                </a:solidFill>
              </a:rPr>
            </a:br>
            <a:r>
              <a:rPr lang="en-NZ" sz="2000" dirty="0" smtClean="0"/>
              <a:t/>
            </a:r>
            <a:br>
              <a:rPr lang="en-NZ" sz="2000" dirty="0" smtClean="0"/>
            </a:br>
            <a:endParaRPr lang="en-NZ" sz="2000" dirty="0"/>
          </a:p>
        </p:txBody>
      </p:sp>
      <p:pic>
        <p:nvPicPr>
          <p:cNvPr id="2050" name="Picture 2" descr="Bubs 80th birthday 2010"/>
          <p:cNvPicPr>
            <a:picLocks noChangeAspect="1" noChangeArrowheads="1"/>
          </p:cNvPicPr>
          <p:nvPr/>
        </p:nvPicPr>
        <p:blipFill>
          <a:blip r:embed="rId2" cstate="print"/>
          <a:srcRect t="26227" r="6787" b="24991"/>
          <a:stretch>
            <a:fillRect/>
          </a:stretch>
        </p:blipFill>
        <p:spPr bwMode="auto">
          <a:xfrm>
            <a:off x="467544" y="2522992"/>
            <a:ext cx="8208912" cy="2681199"/>
          </a:xfrm>
          <a:prstGeom prst="rect">
            <a:avLst/>
          </a:prstGeom>
          <a:noFill/>
          <a:ln w="9525">
            <a:noFill/>
            <a:miter lim="800000"/>
            <a:headEnd/>
            <a:tailEnd/>
          </a:ln>
        </p:spPr>
      </p:pic>
      <p:pic>
        <p:nvPicPr>
          <p:cNvPr id="2051" name="Picture 3" descr="Mary and Waata Tepania"/>
          <p:cNvPicPr>
            <a:picLocks noChangeAspect="1" noChangeArrowheads="1"/>
          </p:cNvPicPr>
          <p:nvPr/>
        </p:nvPicPr>
        <p:blipFill>
          <a:blip r:embed="rId3" cstate="print"/>
          <a:srcRect/>
          <a:stretch>
            <a:fillRect/>
          </a:stretch>
        </p:blipFill>
        <p:spPr bwMode="auto">
          <a:xfrm>
            <a:off x="467546" y="637254"/>
            <a:ext cx="2654575" cy="1560173"/>
          </a:xfrm>
          <a:prstGeom prst="rect">
            <a:avLst/>
          </a:prstGeom>
          <a:noFill/>
          <a:ln w="6350">
            <a:solidFill>
              <a:srgbClr val="000000"/>
            </a:solid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00"/>
            <a:ext cx="8229600" cy="900100"/>
          </a:xfrm>
        </p:spPr>
        <p:txBody>
          <a:bodyPr/>
          <a:lstStyle/>
          <a:p>
            <a:pPr lvl="1" algn="r"/>
            <a:r>
              <a:rPr lang="en-NZ" sz="1600" dirty="0" smtClean="0">
                <a:solidFill>
                  <a:srgbClr val="0070C0"/>
                </a:solidFill>
              </a:rPr>
              <a:t/>
            </a:r>
            <a:br>
              <a:rPr lang="en-NZ" sz="1600" dirty="0" smtClean="0">
                <a:solidFill>
                  <a:srgbClr val="0070C0"/>
                </a:solidFill>
              </a:rPr>
            </a:br>
            <a:r>
              <a:rPr lang="en-NZ" sz="2400" b="1" dirty="0" smtClean="0">
                <a:solidFill>
                  <a:srgbClr val="0070C0"/>
                </a:solidFill>
                <a:latin typeface="+mj-lt"/>
              </a:rPr>
              <a:t>Allan and Nellie McPherson</a:t>
            </a:r>
            <a:br>
              <a:rPr lang="en-NZ" sz="2400" b="1" dirty="0" smtClean="0">
                <a:solidFill>
                  <a:srgbClr val="0070C0"/>
                </a:solidFill>
                <a:latin typeface="+mj-lt"/>
              </a:rPr>
            </a:br>
            <a:r>
              <a:rPr lang="en-NZ" sz="2400" b="1" dirty="0" smtClean="0">
                <a:solidFill>
                  <a:srgbClr val="0070C0"/>
                </a:solidFill>
                <a:latin typeface="+mj-lt"/>
              </a:rPr>
              <a:t>with Kathleen, Scotty, Allan, Barney, </a:t>
            </a:r>
            <a:br>
              <a:rPr lang="en-NZ" sz="2400" b="1" dirty="0" smtClean="0">
                <a:solidFill>
                  <a:srgbClr val="0070C0"/>
                </a:solidFill>
                <a:latin typeface="+mj-lt"/>
              </a:rPr>
            </a:br>
            <a:r>
              <a:rPr lang="en-NZ" sz="2400" b="1" dirty="0" smtClean="0">
                <a:solidFill>
                  <a:srgbClr val="0070C0"/>
                </a:solidFill>
                <a:latin typeface="+mj-lt"/>
              </a:rPr>
              <a:t>Ron and John, &gt; 112 </a:t>
            </a:r>
            <a:r>
              <a:rPr lang="en-NZ" sz="2400" b="1" dirty="0" err="1" smtClean="0">
                <a:solidFill>
                  <a:srgbClr val="0070C0"/>
                </a:solidFill>
                <a:latin typeface="+mj-lt"/>
              </a:rPr>
              <a:t>mokopuna</a:t>
            </a:r>
            <a:r>
              <a:rPr lang="en-NZ" sz="2400" b="1" dirty="0" smtClean="0">
                <a:solidFill>
                  <a:srgbClr val="0070C0"/>
                </a:solidFill>
                <a:latin typeface="+mj-lt"/>
              </a:rPr>
              <a:t> </a:t>
            </a:r>
            <a:r>
              <a:rPr lang="en-NZ" sz="2000" dirty="0" smtClean="0">
                <a:solidFill>
                  <a:srgbClr val="0070C0"/>
                </a:solidFill>
              </a:rPr>
              <a:t/>
            </a:r>
            <a:br>
              <a:rPr lang="en-NZ" sz="2000" dirty="0" smtClean="0">
                <a:solidFill>
                  <a:srgbClr val="0070C0"/>
                </a:solidFill>
              </a:rPr>
            </a:br>
            <a:endParaRPr lang="en-NZ" sz="2000" dirty="0" smtClean="0">
              <a:solidFill>
                <a:srgbClr val="0070C0"/>
              </a:solidFill>
            </a:endParaRPr>
          </a:p>
        </p:txBody>
      </p:sp>
      <p:pic>
        <p:nvPicPr>
          <p:cNvPr id="3" name="Picture 2" descr="Allan McP 1940.jpg"/>
          <p:cNvPicPr>
            <a:picLocks noChangeAspect="1"/>
          </p:cNvPicPr>
          <p:nvPr/>
        </p:nvPicPr>
        <p:blipFill>
          <a:blip r:embed="rId2" cstate="print"/>
          <a:srcRect r="22816"/>
          <a:stretch>
            <a:fillRect/>
          </a:stretch>
        </p:blipFill>
        <p:spPr>
          <a:xfrm>
            <a:off x="683568" y="637253"/>
            <a:ext cx="1656184" cy="4426047"/>
          </a:xfrm>
          <a:prstGeom prst="rect">
            <a:avLst/>
          </a:prstGeom>
        </p:spPr>
      </p:pic>
      <p:pic>
        <p:nvPicPr>
          <p:cNvPr id="4" name="Picture 3" descr="Alan McP wife Nellie Chn Kath Scotty Alan  Barney Ron John.jpg"/>
          <p:cNvPicPr>
            <a:picLocks noChangeAspect="1"/>
          </p:cNvPicPr>
          <p:nvPr/>
        </p:nvPicPr>
        <p:blipFill>
          <a:blip r:embed="rId3" cstate="print"/>
          <a:stretch>
            <a:fillRect/>
          </a:stretch>
        </p:blipFill>
        <p:spPr>
          <a:xfrm>
            <a:off x="2411760" y="1201316"/>
            <a:ext cx="6157349" cy="4089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450</Words>
  <Application>Microsoft Office PowerPoint</Application>
  <PresentationFormat>On-screen Show (16:10)</PresentationFormat>
  <Paragraphs>55</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Introducing and Honouring Our Ancestors</vt:lpstr>
      <vt:lpstr>McPhersons in the Far North</vt:lpstr>
      <vt:lpstr> Macphersons in the Far North </vt:lpstr>
      <vt:lpstr> Macphersons in the Far North </vt:lpstr>
      <vt:lpstr>Francis ‘Frank’ McPherson and  Morehu Rebecca ‘Butu’ Arano p. aft 1910-1921, m. 1921-1922 </vt:lpstr>
      <vt:lpstr>Francis ‘Frank’ McPherson of Wardwell, Inverkeithny, Banffshire, father John, mother Annie Allan, grandfather Alexander, gtgrandfather Francis, Frank born about 1878, died about 20 Feb 1922, aged 44</vt:lpstr>
      <vt:lpstr>Morehu Rebecca Pene ‘Butu’ Arano parents Hariata / Hemoata Hehana and Pene Arano/ Allan Chn: Butu, Dolly, Koti, Puki, John, Ngaranoa and Emily Mangai Arano Butu born about 1877, died 21 February 1959 aged 73</vt:lpstr>
      <vt:lpstr>Mary and Waata Tepania Their children: standing Michael, Ben, Dolly, Wally Busby, Wati, Eddie, George, Aubrey and Phoebe.  Seated are May Matiu, Bub (Kathleen) Busby, and Mary (wife of the late Kennedy Tepania). Joseph was absent, ill.  </vt:lpstr>
      <vt:lpstr> Allan and Nellie McPherson with Kathleen, Scotty, Allan, Barney,  Ron and John, &gt; 112 mokopuna  </vt:lpstr>
      <vt:lpstr>Dollie and Charlie Hohaia m. - 1988 </vt:lpstr>
      <vt:lpstr>Alec and Bub McPherson  m. 1936-1973,  8 chn, 36 mokopuna</vt:lpstr>
      <vt:lpstr>      Kath and Ian Macnee 5 chn, 9 mokopuna Noble Hohaia </vt:lpstr>
      <vt:lpstr>Alfred Sinclair Macpherson, 1895-1968</vt:lpstr>
      <vt:lpstr> Alfred and Margaret Macpherson m. 1916-1925 Hamish, Buff, Guy, Twins Peter and John </vt:lpstr>
      <vt:lpstr> Alfred and May Macpherson m. 1925-1945 Doris, Ken, Gordon </vt:lpstr>
      <vt:lpstr>Eric Gordon Macpherson, 1907-1979</vt:lpstr>
      <vt:lpstr>Gordon and Ines Macpherson, m. 1939-1979</vt:lpstr>
      <vt:lpstr> Are the McPhersons of the Far North from Inverkeithny (A) related to the Macphersons of the Far North from Portsoy (B)?   rt</vt:lpstr>
      <vt:lpstr>Message from the Clan Chief – Sir William Macpherson (Cluny) – and President of the CMA – Shelagh Macpherson Noble</vt:lpstr>
      <vt:lpstr>Heroes of the Macpherson Reunion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Reynold Macpherson</dc:creator>
  <cp:lastModifiedBy>Reynold Macpherson</cp:lastModifiedBy>
  <cp:revision>83</cp:revision>
  <dcterms:created xsi:type="dcterms:W3CDTF">2009-11-17T10:41:42Z</dcterms:created>
  <dcterms:modified xsi:type="dcterms:W3CDTF">2011-03-08T08:04:19Z</dcterms:modified>
</cp:coreProperties>
</file>